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852" r:id="rId3"/>
    <p:sldId id="904" r:id="rId4"/>
    <p:sldId id="905" r:id="rId5"/>
    <p:sldId id="906" r:id="rId6"/>
    <p:sldId id="912" r:id="rId7"/>
    <p:sldId id="914" r:id="rId8"/>
    <p:sldId id="915" r:id="rId9"/>
    <p:sldId id="916" r:id="rId10"/>
    <p:sldId id="909" r:id="rId11"/>
    <p:sldId id="910" r:id="rId12"/>
    <p:sldId id="908" r:id="rId13"/>
    <p:sldId id="907" r:id="rId14"/>
    <p:sldId id="917" r:id="rId15"/>
    <p:sldId id="918" r:id="rId16"/>
    <p:sldId id="919" r:id="rId17"/>
    <p:sldId id="920" r:id="rId18"/>
    <p:sldId id="921" r:id="rId19"/>
    <p:sldId id="911" r:id="rId20"/>
    <p:sldId id="922" r:id="rId21"/>
    <p:sldId id="903" r:id="rId22"/>
    <p:sldId id="92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006" autoAdjust="0"/>
  </p:normalViewPr>
  <p:slideViewPr>
    <p:cSldViewPr snapToGrid="0">
      <p:cViewPr>
        <p:scale>
          <a:sx n="90" d="100"/>
          <a:sy n="90" d="100"/>
        </p:scale>
        <p:origin x="127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E2D32-798F-40CF-899D-5BDDA97693F7}"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8051E-329B-4F3C-BEA0-9CF6C2D37F0B}" type="slidenum">
              <a:rPr lang="en-US" smtClean="0"/>
              <a:t>‹#›</a:t>
            </a:fld>
            <a:endParaRPr lang="en-US"/>
          </a:p>
        </p:txBody>
      </p:sp>
    </p:spTree>
    <p:extLst>
      <p:ext uri="{BB962C8B-B14F-4D97-AF65-F5344CB8AC3E}">
        <p14:creationId xmlns:p14="http://schemas.microsoft.com/office/powerpoint/2010/main" val="51210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92397-F9E7-1157-5135-585EA9DED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F5D44-981D-47B5-E966-A02E8559E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37CECD-705D-5672-7E92-D9A7654462B4}"/>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42D2E9A0-0E01-31DF-E33A-35003C0BA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66B14-29BB-F074-8D9B-1A502436257E}"/>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5176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FE11-8AE0-6A33-B6C8-A936A23268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59B260-1875-9F75-5701-2988DA56B4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B3ED5-3CA3-8D7F-6DDD-4D3CA9AE39DE}"/>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947ECE08-40C3-F2E4-931A-F6C39FF74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68A5-54BE-7976-EBC4-2132AE83C431}"/>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25527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461399-7FBC-7886-3939-D6D58BE772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2CAD1F-59D1-A97F-3294-37B0CAB6B6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5EDCC-4F9A-72AA-1C71-AA3276B90916}"/>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14330B3B-6DF2-2F38-4D34-005458BE2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0F88C-9B36-11B4-E605-4AA61D79642A}"/>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872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A7763-4563-FBAB-3246-6E110D8B0D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39A398-4AE0-0EBC-976A-1AC36E715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14240-606D-D31D-C4A6-DD560F01EC16}"/>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0BB9E04B-8E2F-16E1-B852-B86231540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134CD-73EA-37F2-84BE-BA0602EC9842}"/>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9825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0D88-4D8F-8958-96E7-67A365B80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CB742-CA08-1295-E3C2-21998B8F45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9EED18-C750-653F-B03B-2CE2230A67BB}"/>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5939944B-6983-EE85-2E55-5C95D189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E4FF4-AB66-3A01-CE12-A16639AEB13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927016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99AF8-ABE5-1B9A-2526-D80F2DE92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9BE98-C999-86EC-2005-E1BD9EF789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367D54-0A17-6EBC-B6FA-A8B2AE1408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58E03-1547-C877-0F02-6D1AC6858952}"/>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6" name="Footer Placeholder 5">
            <a:extLst>
              <a:ext uri="{FF2B5EF4-FFF2-40B4-BE49-F238E27FC236}">
                <a16:creationId xmlns:a16="http://schemas.microsoft.com/office/drawing/2014/main" id="{6C20FA2C-A693-1BC8-470C-0DF794362C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15D98-402D-ABBC-D3F8-9A2A89A99A2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12610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789-DBC2-D4DE-EA27-DDF99683CD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E79BE0-1C24-A077-BB67-F94623B8E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267BC-EBA6-6402-DDA7-2AB24928A3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EE56AD-B5A7-1B84-852F-CD6B93B7D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194DA7-0F7B-9831-04E5-A0CF6E3315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D464D-DA1C-AB91-7C6A-D7719A32F2ED}"/>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8" name="Footer Placeholder 7">
            <a:extLst>
              <a:ext uri="{FF2B5EF4-FFF2-40B4-BE49-F238E27FC236}">
                <a16:creationId xmlns:a16="http://schemas.microsoft.com/office/drawing/2014/main" id="{90D0AD6D-875E-FCCB-4F3B-96C6F7252C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0C985D-458E-27ED-87F9-268D4BB6426B}"/>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812156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8992-D587-731A-964B-9CF235C3C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684D8-BCE8-A8DA-167E-79E737EF644E}"/>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4" name="Footer Placeholder 3">
            <a:extLst>
              <a:ext uri="{FF2B5EF4-FFF2-40B4-BE49-F238E27FC236}">
                <a16:creationId xmlns:a16="http://schemas.microsoft.com/office/drawing/2014/main" id="{59CE58A5-52C3-84D0-05BA-88CE179060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10B849-31F5-24FA-E253-E98962C1C05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5303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F0F490-BD9B-86E2-3CEB-DF0C376EAAA9}"/>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3" name="Footer Placeholder 2">
            <a:extLst>
              <a:ext uri="{FF2B5EF4-FFF2-40B4-BE49-F238E27FC236}">
                <a16:creationId xmlns:a16="http://schemas.microsoft.com/office/drawing/2014/main" id="{0D3567C5-8237-289F-A945-2BE2735B3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8E6726-18BC-A558-49C9-BF109EE08658}"/>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3213755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3CB7-3311-C396-0B76-1AAB0DDBF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E4B6DE-A2B0-D4B8-DB9E-4A7906C45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FCEC0F-F264-941F-4F40-5827A4538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1E9ED-5F70-50FA-AFCE-4E5122935B61}"/>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6" name="Footer Placeholder 5">
            <a:extLst>
              <a:ext uri="{FF2B5EF4-FFF2-40B4-BE49-F238E27FC236}">
                <a16:creationId xmlns:a16="http://schemas.microsoft.com/office/drawing/2014/main" id="{F9F2971F-0D77-96C4-81B9-6BD3E9600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5FDF-4080-F6A4-532F-0B7A3F8C3190}"/>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4245921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0917-45AA-56ED-62B5-D2E494364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05EC31-DD21-7A1E-6863-39FACAB61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14B38-31C8-D0D5-1678-D1F3F7F81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5AF591-CA8D-E371-ED97-4921680ABCD3}"/>
              </a:ext>
            </a:extLst>
          </p:cNvPr>
          <p:cNvSpPr>
            <a:spLocks noGrp="1"/>
          </p:cNvSpPr>
          <p:nvPr>
            <p:ph type="dt" sz="half" idx="10"/>
          </p:nvPr>
        </p:nvSpPr>
        <p:spPr/>
        <p:txBody>
          <a:bodyPr/>
          <a:lstStyle/>
          <a:p>
            <a:fld id="{20249FEA-2217-4B40-BAA8-06E361CB48B1}" type="datetimeFigureOut">
              <a:rPr lang="en-US" smtClean="0"/>
              <a:t>11/17/2024</a:t>
            </a:fld>
            <a:endParaRPr lang="en-US"/>
          </a:p>
        </p:txBody>
      </p:sp>
      <p:sp>
        <p:nvSpPr>
          <p:cNvPr id="6" name="Footer Placeholder 5">
            <a:extLst>
              <a:ext uri="{FF2B5EF4-FFF2-40B4-BE49-F238E27FC236}">
                <a16:creationId xmlns:a16="http://schemas.microsoft.com/office/drawing/2014/main" id="{56B919A2-9611-7A3F-1A99-A03A609DF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D7ADFC-8F51-7C55-BF88-B69E3478D077}"/>
              </a:ext>
            </a:extLst>
          </p:cNvPr>
          <p:cNvSpPr>
            <a:spLocks noGrp="1"/>
          </p:cNvSpPr>
          <p:nvPr>
            <p:ph type="sldNum" sz="quarter" idx="12"/>
          </p:nvPr>
        </p:nvSpPr>
        <p:spPr/>
        <p:txBody>
          <a:bodyPr/>
          <a:lstStyle/>
          <a:p>
            <a:fld id="{3C4A6F87-C0E0-4679-B244-E9283D11F047}" type="slidenum">
              <a:rPr lang="en-US" smtClean="0"/>
              <a:t>‹#›</a:t>
            </a:fld>
            <a:endParaRPr lang="en-US"/>
          </a:p>
        </p:txBody>
      </p:sp>
    </p:spTree>
    <p:extLst>
      <p:ext uri="{BB962C8B-B14F-4D97-AF65-F5344CB8AC3E}">
        <p14:creationId xmlns:p14="http://schemas.microsoft.com/office/powerpoint/2010/main" val="155534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5B527D-3C82-B657-1444-01A367D933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6AAD86-E624-86F2-0E66-D7909CEA0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E03F1-CACD-70CA-2378-E91518F5D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249FEA-2217-4B40-BAA8-06E361CB48B1}" type="datetimeFigureOut">
              <a:rPr lang="en-US" smtClean="0"/>
              <a:t>11/17/2024</a:t>
            </a:fld>
            <a:endParaRPr lang="en-US"/>
          </a:p>
        </p:txBody>
      </p:sp>
      <p:sp>
        <p:nvSpPr>
          <p:cNvPr id="5" name="Footer Placeholder 4">
            <a:extLst>
              <a:ext uri="{FF2B5EF4-FFF2-40B4-BE49-F238E27FC236}">
                <a16:creationId xmlns:a16="http://schemas.microsoft.com/office/drawing/2014/main" id="{67A6F802-7BCB-C6C5-BDCC-9DB45E4D2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73881-26C2-17D9-2366-421C3A184D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4A6F87-C0E0-4679-B244-E9283D11F047}" type="slidenum">
              <a:rPr lang="en-US" smtClean="0"/>
              <a:t>‹#›</a:t>
            </a:fld>
            <a:endParaRPr lang="en-US"/>
          </a:p>
        </p:txBody>
      </p:sp>
    </p:spTree>
    <p:extLst>
      <p:ext uri="{BB962C8B-B14F-4D97-AF65-F5344CB8AC3E}">
        <p14:creationId xmlns:p14="http://schemas.microsoft.com/office/powerpoint/2010/main" val="3035502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1A4E779-474A-9EE5-7B81-C551FE6BC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99106"/>
          </a:xfrm>
          <a:prstGeom prst="rect">
            <a:avLst/>
          </a:prstGeom>
        </p:spPr>
      </p:pic>
      <p:sp>
        <p:nvSpPr>
          <p:cNvPr id="2" name="Title 1">
            <a:extLst>
              <a:ext uri="{FF2B5EF4-FFF2-40B4-BE49-F238E27FC236}">
                <a16:creationId xmlns:a16="http://schemas.microsoft.com/office/drawing/2014/main" id="{CA26DBA7-D4E6-36CA-6BC3-87E4B6A5FCC5}"/>
              </a:ext>
            </a:extLst>
          </p:cNvPr>
          <p:cNvSpPr>
            <a:spLocks noGrp="1"/>
          </p:cNvSpPr>
          <p:nvPr>
            <p:ph type="ctrTitle"/>
          </p:nvPr>
        </p:nvSpPr>
        <p:spPr>
          <a:xfrm>
            <a:off x="122274" y="5483963"/>
            <a:ext cx="11222666" cy="931568"/>
          </a:xfrm>
        </p:spPr>
        <p:txBody>
          <a:bodyPr>
            <a:normAutofit/>
          </a:bodyPr>
          <a:lstStyle/>
          <a:p>
            <a:r>
              <a:rPr lang="en-US" dirty="0">
                <a:latin typeface="Calibri" panose="020F0502020204030204" pitchFamily="34" charset="0"/>
                <a:ea typeface="Calibri" panose="020F0502020204030204" pitchFamily="34" charset="0"/>
                <a:cs typeface="Calibri" panose="020F0502020204030204" pitchFamily="34" charset="0"/>
              </a:rPr>
              <a:t>The frontiers of Plant Genomics</a:t>
            </a:r>
          </a:p>
        </p:txBody>
      </p:sp>
      <p:sp>
        <p:nvSpPr>
          <p:cNvPr id="3" name="Subtitle 2">
            <a:extLst>
              <a:ext uri="{FF2B5EF4-FFF2-40B4-BE49-F238E27FC236}">
                <a16:creationId xmlns:a16="http://schemas.microsoft.com/office/drawing/2014/main" id="{790BFF61-0B4B-277E-DECA-C15D18248679}"/>
              </a:ext>
            </a:extLst>
          </p:cNvPr>
          <p:cNvSpPr>
            <a:spLocks noGrp="1"/>
          </p:cNvSpPr>
          <p:nvPr>
            <p:ph type="subTitle" idx="1"/>
          </p:nvPr>
        </p:nvSpPr>
        <p:spPr>
          <a:xfrm>
            <a:off x="5112489" y="6402263"/>
            <a:ext cx="1500963" cy="58187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11-17-24</a:t>
            </a:r>
          </a:p>
        </p:txBody>
      </p:sp>
    </p:spTree>
    <p:extLst>
      <p:ext uri="{BB962C8B-B14F-4D97-AF65-F5344CB8AC3E}">
        <p14:creationId xmlns:p14="http://schemas.microsoft.com/office/powerpoint/2010/main" val="2185241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25BC6-2E39-8424-F014-217FDD0C6A2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3FAE69-1F99-9BCF-3FD0-B6CE80E154A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95BE2C9-26A3-527F-42BF-FC1538E6BD6D}"/>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Integrating multi-omics dataset for predicting complex traits</a:t>
            </a:r>
          </a:p>
        </p:txBody>
      </p:sp>
      <p:pic>
        <p:nvPicPr>
          <p:cNvPr id="3074" name="Picture 2" descr="Fig. 1">
            <a:extLst>
              <a:ext uri="{FF2B5EF4-FFF2-40B4-BE49-F238E27FC236}">
                <a16:creationId xmlns:a16="http://schemas.microsoft.com/office/drawing/2014/main" id="{36D08F40-DEA9-D3DA-5B55-A14DDF7D92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925"/>
          <a:stretch/>
        </p:blipFill>
        <p:spPr bwMode="auto">
          <a:xfrm>
            <a:off x="3281855" y="1238693"/>
            <a:ext cx="8863132" cy="53322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93F23F-4F4E-F07B-F3B1-820B565C4BFC}"/>
              </a:ext>
            </a:extLst>
          </p:cNvPr>
          <p:cNvSpPr txBox="1"/>
          <p:nvPr/>
        </p:nvSpPr>
        <p:spPr>
          <a:xfrm>
            <a:off x="127972" y="2196475"/>
            <a:ext cx="3047557" cy="3416320"/>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Wang et al. Investigated whether integrating genomic, transcriptomic, and methylome data improves prediction for six Arabidopsis traits compared to just one dataset</a:t>
            </a:r>
          </a:p>
        </p:txBody>
      </p:sp>
    </p:spTree>
    <p:extLst>
      <p:ext uri="{BB962C8B-B14F-4D97-AF65-F5344CB8AC3E}">
        <p14:creationId xmlns:p14="http://schemas.microsoft.com/office/powerpoint/2010/main" val="231702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959CB-17F9-B70F-62E1-DD17793165B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8772B94-82F3-E3B2-FA09-02FCC17D53FD}"/>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6000864-C536-4585-F8A2-5819559A12BB}"/>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Integrating multi-omics dataset for predicting complex traits</a:t>
            </a:r>
          </a:p>
        </p:txBody>
      </p:sp>
      <p:pic>
        <p:nvPicPr>
          <p:cNvPr id="4098" name="Picture 2" descr="figure 2">
            <a:extLst>
              <a:ext uri="{FF2B5EF4-FFF2-40B4-BE49-F238E27FC236}">
                <a16:creationId xmlns:a16="http://schemas.microsoft.com/office/drawing/2014/main" id="{B806EB19-84AE-AFEA-5BE5-13021A7190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309082" y="876754"/>
            <a:ext cx="4667095" cy="58798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D2CDEBAF-F0EE-17AA-CCF0-E4AC0C664835}"/>
              </a:ext>
            </a:extLst>
          </p:cNvPr>
          <p:cNvSpPr>
            <a:spLocks noChangeArrowheads="1"/>
          </p:cNvSpPr>
          <p:nvPr/>
        </p:nvSpPr>
        <p:spPr bwMode="auto">
          <a:xfrm>
            <a:off x="159488" y="1087189"/>
            <a:ext cx="5856769" cy="57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Key Findings: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Transcriptome- and methylome-based models perform similarly to genome-based models, but identify different benchmark genes for flowering time.</a:t>
            </a:r>
          </a:p>
          <a:p>
            <a:pPr marL="0" marR="0" lvl="0" indent="0" algn="l" defTabSz="914400" rtl="0" eaLnBrk="0" fontAlgn="base" latinLnBrk="0" hangingPunct="0">
              <a:lnSpc>
                <a:spcPct val="100000"/>
              </a:lnSpc>
              <a:spcBef>
                <a:spcPct val="0"/>
              </a:spcBef>
              <a:spcAft>
                <a:spcPts val="60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Validation: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Nine additional genes identified as important for flowering time were experimentally validated as regulators, with gene contributions varying across genotypes.</a:t>
            </a:r>
          </a:p>
          <a:p>
            <a:pPr marL="0" marR="0" lvl="0" indent="0" algn="l" defTabSz="914400" rtl="0" eaLnBrk="0" fontAlgn="base" latinLnBrk="0" hangingPunct="0">
              <a:lnSpc>
                <a:spcPct val="100000"/>
              </a:lnSpc>
              <a:spcBef>
                <a:spcPct val="0"/>
              </a:spcBef>
              <a:spcAft>
                <a:spcPts val="600"/>
              </a:spcAft>
              <a:buClrTx/>
              <a:buSzTx/>
              <a:tabLst/>
            </a:pP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Conclusion:</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Multi-omics data integration outperforms single-omics models, revealing known and novel gene interactions and enhancing understanding of flowering time regulation.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112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7FA97-0328-26A6-4B8E-BE0BF83F60E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7AAFBB-5242-AFD2-E60A-9675A3AD1351}"/>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A055EC-C789-13A9-3785-99038923B1B9}"/>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Integrating multi-omics datasets for gene annotation</a:t>
            </a:r>
          </a:p>
        </p:txBody>
      </p:sp>
      <p:pic>
        <p:nvPicPr>
          <p:cNvPr id="1026" name="Picture 2" descr="Figure 1">
            <a:extLst>
              <a:ext uri="{FF2B5EF4-FFF2-40B4-BE49-F238E27FC236}">
                <a16:creationId xmlns:a16="http://schemas.microsoft.com/office/drawing/2014/main" id="{B36D73CF-755E-D332-CA68-E6469A8FD2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 t="2424" r="1289" b="1662"/>
          <a:stretch/>
        </p:blipFill>
        <p:spPr bwMode="auto">
          <a:xfrm>
            <a:off x="1307805" y="956048"/>
            <a:ext cx="8872870" cy="5853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4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2EEB5-4E7D-DCE1-32C9-C7B62862F6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80681D0-CFA9-7944-4443-C80B1BA9AE1A}"/>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CCE8CC1-FD31-DAEE-2684-96C38013323C}"/>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Using machine learning to predict plant pathways</a:t>
            </a:r>
          </a:p>
        </p:txBody>
      </p:sp>
      <p:pic>
        <p:nvPicPr>
          <p:cNvPr id="2050" name="Picture 2">
            <a:extLst>
              <a:ext uri="{FF2B5EF4-FFF2-40B4-BE49-F238E27FC236}">
                <a16:creationId xmlns:a16="http://schemas.microsoft.com/office/drawing/2014/main" id="{1429C17E-BA78-BD8C-14B0-647BE4B503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4" t="1479" r="843" b="1479"/>
          <a:stretch/>
        </p:blipFill>
        <p:spPr bwMode="auto">
          <a:xfrm>
            <a:off x="3318352" y="1073887"/>
            <a:ext cx="8786815" cy="54806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9521AD-5ECF-7F21-F493-060CE64A89CC}"/>
              </a:ext>
            </a:extLst>
          </p:cNvPr>
          <p:cNvSpPr txBox="1"/>
          <p:nvPr/>
        </p:nvSpPr>
        <p:spPr>
          <a:xfrm>
            <a:off x="86833" y="1222742"/>
            <a:ext cx="3055531" cy="1631216"/>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first strategy (blue arrows) combines features from each omics layer to train a classical machine learning model</a:t>
            </a:r>
          </a:p>
        </p:txBody>
      </p:sp>
      <p:sp>
        <p:nvSpPr>
          <p:cNvPr id="5" name="TextBox 4">
            <a:extLst>
              <a:ext uri="{FF2B5EF4-FFF2-40B4-BE49-F238E27FC236}">
                <a16:creationId xmlns:a16="http://schemas.microsoft.com/office/drawing/2014/main" id="{C3104C22-7815-5874-A393-80534228F6B2}"/>
              </a:ext>
            </a:extLst>
          </p:cNvPr>
          <p:cNvSpPr txBox="1"/>
          <p:nvPr/>
        </p:nvSpPr>
        <p:spPr>
          <a:xfrm>
            <a:off x="29339" y="3543106"/>
            <a:ext cx="3306270" cy="2862322"/>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second strategy (red arrows) uses Graph Convolutional Networks (GCNs) to make omics-specific predictions based on gene adjacency matrices, followed by a final prediction using a View Correlation Discovery Network (VCDN)</a:t>
            </a:r>
          </a:p>
        </p:txBody>
      </p:sp>
    </p:spTree>
    <p:extLst>
      <p:ext uri="{BB962C8B-B14F-4D97-AF65-F5344CB8AC3E}">
        <p14:creationId xmlns:p14="http://schemas.microsoft.com/office/powerpoint/2010/main" val="244998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15947-A7DD-377B-2DDF-1CF4F66ADFE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C84BCD4-F45E-AF09-CCF5-8A0E9866CBA6}"/>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DC05E71-A634-9A6A-B6BA-0417D0071B08}"/>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Natural language processing </a:t>
            </a:r>
          </a:p>
        </p:txBody>
      </p:sp>
      <p:sp>
        <p:nvSpPr>
          <p:cNvPr id="3" name="TextBox 2">
            <a:extLst>
              <a:ext uri="{FF2B5EF4-FFF2-40B4-BE49-F238E27FC236}">
                <a16:creationId xmlns:a16="http://schemas.microsoft.com/office/drawing/2014/main" id="{C46EF329-A577-6DA2-7613-E0248B192541}"/>
              </a:ext>
            </a:extLst>
          </p:cNvPr>
          <p:cNvSpPr txBox="1"/>
          <p:nvPr/>
        </p:nvSpPr>
        <p:spPr>
          <a:xfrm>
            <a:off x="86833" y="1222742"/>
            <a:ext cx="11529237" cy="461665"/>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Millions of articles are published each year in the biological sciences</a:t>
            </a:r>
          </a:p>
        </p:txBody>
      </p:sp>
      <p:pic>
        <p:nvPicPr>
          <p:cNvPr id="2" name="Picture 1">
            <a:extLst>
              <a:ext uri="{FF2B5EF4-FFF2-40B4-BE49-F238E27FC236}">
                <a16:creationId xmlns:a16="http://schemas.microsoft.com/office/drawing/2014/main" id="{B8A9C09E-C5A0-68ED-F13A-A3B52D34BF73}"/>
              </a:ext>
            </a:extLst>
          </p:cNvPr>
          <p:cNvPicPr>
            <a:picLocks noChangeAspect="1"/>
          </p:cNvPicPr>
          <p:nvPr/>
        </p:nvPicPr>
        <p:blipFill>
          <a:blip r:embed="rId2"/>
          <a:srcRect t="17755"/>
          <a:stretch/>
        </p:blipFill>
        <p:spPr>
          <a:xfrm>
            <a:off x="4807201" y="2048960"/>
            <a:ext cx="5721294" cy="3667171"/>
          </a:xfrm>
          <a:prstGeom prst="rect">
            <a:avLst/>
          </a:prstGeom>
        </p:spPr>
      </p:pic>
      <p:sp>
        <p:nvSpPr>
          <p:cNvPr id="4" name="object 2">
            <a:extLst>
              <a:ext uri="{FF2B5EF4-FFF2-40B4-BE49-F238E27FC236}">
                <a16:creationId xmlns:a16="http://schemas.microsoft.com/office/drawing/2014/main" id="{E47AEC7B-90B9-EFDA-6C45-EFE07FC65CAC}"/>
              </a:ext>
            </a:extLst>
          </p:cNvPr>
          <p:cNvSpPr txBox="1">
            <a:spLocks/>
          </p:cNvSpPr>
          <p:nvPr/>
        </p:nvSpPr>
        <p:spPr>
          <a:xfrm>
            <a:off x="1010092" y="2946391"/>
            <a:ext cx="3476847" cy="1872307"/>
          </a:xfrm>
          <a:prstGeom prst="rect">
            <a:avLst/>
          </a:prstGeom>
        </p:spPr>
        <p:txBody>
          <a:bodyPr vert="horz" wrap="square" lIns="0" tIns="12700" rIns="0" bIns="0" rtlCol="0">
            <a:spAutoFit/>
          </a:bodyPr>
          <a:lstStyle>
            <a:lvl1pPr>
              <a:defRPr sz="4400" b="1" i="0">
                <a:solidFill>
                  <a:srgbClr val="00B050"/>
                </a:solidFill>
                <a:latin typeface="Gill Sans MT"/>
                <a:ea typeface="+mj-ea"/>
                <a:cs typeface="Gill Sans MT"/>
              </a:defRPr>
            </a:lvl1pPr>
          </a:lstStyle>
          <a:p>
            <a:pPr marL="228600" algn="ctr">
              <a:spcBef>
                <a:spcPts val="100"/>
              </a:spcBef>
            </a:pPr>
            <a:r>
              <a:rPr lang="en-US" sz="2400" b="0" kern="0" dirty="0">
                <a:solidFill>
                  <a:schemeClr val="tx1"/>
                </a:solidFill>
                <a:latin typeface="Calibri" panose="020F0502020204030204" pitchFamily="34" charset="0"/>
                <a:ea typeface="Calibri" panose="020F0502020204030204" pitchFamily="34" charset="0"/>
                <a:cs typeface="Calibri" panose="020F0502020204030204" pitchFamily="34" charset="0"/>
              </a:rPr>
              <a:t>There are ~1.5 million articles on plant science in PubMed.</a:t>
            </a:r>
          </a:p>
          <a:p>
            <a:pPr marL="228600" algn="ctr">
              <a:spcBef>
                <a:spcPts val="100"/>
              </a:spcBef>
            </a:pPr>
            <a:r>
              <a:rPr lang="en-US" sz="2400" b="0" kern="0" dirty="0">
                <a:solidFill>
                  <a:schemeClr val="tx1"/>
                </a:solidFill>
                <a:latin typeface="Calibri" panose="020F0502020204030204" pitchFamily="34" charset="0"/>
                <a:ea typeface="Calibri" panose="020F0502020204030204" pitchFamily="34" charset="0"/>
                <a:cs typeface="Calibri" panose="020F0502020204030204" pitchFamily="34" charset="0"/>
              </a:rPr>
              <a:t>~80,000 new articles are published each year. </a:t>
            </a:r>
          </a:p>
        </p:txBody>
      </p:sp>
      <p:sp>
        <p:nvSpPr>
          <p:cNvPr id="9" name="TextBox 8">
            <a:extLst>
              <a:ext uri="{FF2B5EF4-FFF2-40B4-BE49-F238E27FC236}">
                <a16:creationId xmlns:a16="http://schemas.microsoft.com/office/drawing/2014/main" id="{D0784FDA-AE94-CCBD-D71D-7BEABDE1FEEC}"/>
              </a:ext>
            </a:extLst>
          </p:cNvPr>
          <p:cNvSpPr txBox="1"/>
          <p:nvPr/>
        </p:nvSpPr>
        <p:spPr>
          <a:xfrm>
            <a:off x="2468083" y="6120442"/>
            <a:ext cx="7627530" cy="523220"/>
          </a:xfrm>
          <a:prstGeom prst="rect">
            <a:avLst/>
          </a:prstGeom>
          <a:noFill/>
        </p:spPr>
        <p:txBody>
          <a:bodyPr wrap="square">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How to we make sense of all this new knowledge? </a:t>
            </a:r>
            <a:endParaRPr lang="en-US" sz="2800" dirty="0"/>
          </a:p>
        </p:txBody>
      </p:sp>
    </p:spTree>
    <p:extLst>
      <p:ext uri="{BB962C8B-B14F-4D97-AF65-F5344CB8AC3E}">
        <p14:creationId xmlns:p14="http://schemas.microsoft.com/office/powerpoint/2010/main" val="10097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42868-0C44-8DDA-2137-A4DDAFBFB7D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7205298-0B08-4C36-C529-FEE5EA05053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896421-A309-E42D-273A-BA98A6E0425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Natural language processing </a:t>
            </a:r>
          </a:p>
        </p:txBody>
      </p:sp>
      <p:sp>
        <p:nvSpPr>
          <p:cNvPr id="3" name="TextBox 2">
            <a:extLst>
              <a:ext uri="{FF2B5EF4-FFF2-40B4-BE49-F238E27FC236}">
                <a16:creationId xmlns:a16="http://schemas.microsoft.com/office/drawing/2014/main" id="{A8FF7501-88F0-91A6-6469-5B200413FDD5}"/>
              </a:ext>
            </a:extLst>
          </p:cNvPr>
          <p:cNvSpPr txBox="1"/>
          <p:nvPr/>
        </p:nvSpPr>
        <p:spPr>
          <a:xfrm>
            <a:off x="86833" y="1222742"/>
            <a:ext cx="12098220" cy="2354491"/>
          </a:xfrm>
          <a:prstGeom prst="rect">
            <a:avLst/>
          </a:prstGeom>
          <a:noFill/>
        </p:spPr>
        <p:txBody>
          <a:bodyPr wrap="square">
            <a:spAutoFit/>
          </a:bodyPr>
          <a:lstStyle/>
          <a:p>
            <a:pPr algn="ctr">
              <a:spcAft>
                <a:spcPts val="600"/>
              </a:spcAft>
            </a:pPr>
            <a:r>
              <a:rPr lang="en-US" sz="2200" b="1" dirty="0">
                <a:latin typeface="Calibri" panose="020F0502020204030204" pitchFamily="34" charset="0"/>
                <a:ea typeface="Calibri" panose="020F0502020204030204" pitchFamily="34" charset="0"/>
                <a:cs typeface="Calibri" panose="020F0502020204030204" pitchFamily="34" charset="0"/>
              </a:rPr>
              <a:t>Basics of Natural Language Processing (NLP)</a:t>
            </a:r>
          </a:p>
          <a:p>
            <a:pPr>
              <a:spcAft>
                <a:spcPts val="600"/>
              </a:spcAft>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a:spcAft>
                <a:spcPts val="600"/>
              </a:spcAft>
            </a:pPr>
            <a:r>
              <a:rPr lang="en-US" sz="2200" b="1" dirty="0">
                <a:latin typeface="Calibri" panose="020F0502020204030204" pitchFamily="34" charset="0"/>
                <a:ea typeface="Calibri" panose="020F0502020204030204" pitchFamily="34" charset="0"/>
                <a:cs typeface="Calibri" panose="020F0502020204030204" pitchFamily="34" charset="0"/>
              </a:rPr>
              <a:t>What is NLP?</a:t>
            </a:r>
            <a:r>
              <a:rPr lang="en-US" sz="2200" dirty="0">
                <a:latin typeface="Calibri" panose="020F0502020204030204" pitchFamily="34" charset="0"/>
                <a:ea typeface="Calibri" panose="020F0502020204030204" pitchFamily="34" charset="0"/>
                <a:cs typeface="Calibri" panose="020F0502020204030204" pitchFamily="34" charset="0"/>
              </a:rPr>
              <a:t> NLP is a branch of AI that enables machines to understand, interpret, and generate human language, extracting insights from unstructured text data.</a:t>
            </a:r>
          </a:p>
          <a:p>
            <a:pPr>
              <a:spcAft>
                <a:spcPts val="600"/>
              </a:spcAft>
            </a:pPr>
            <a:r>
              <a:rPr lang="en-US" sz="2200" b="1" dirty="0">
                <a:latin typeface="Calibri" panose="020F0502020204030204" pitchFamily="34" charset="0"/>
                <a:ea typeface="Calibri" panose="020F0502020204030204" pitchFamily="34" charset="0"/>
                <a:cs typeface="Calibri" panose="020F0502020204030204" pitchFamily="34" charset="0"/>
              </a:rPr>
              <a:t>Key Techniques:</a:t>
            </a:r>
            <a:r>
              <a:rPr lang="en-US" sz="2200" dirty="0">
                <a:latin typeface="Calibri" panose="020F0502020204030204" pitchFamily="34" charset="0"/>
                <a:ea typeface="Calibri" panose="020F0502020204030204" pitchFamily="34" charset="0"/>
                <a:cs typeface="Calibri" panose="020F0502020204030204" pitchFamily="34" charset="0"/>
              </a:rPr>
              <a:t> Includes text mining, sentiment analysis, named entity recognition (NER), and language generation using models like GPT or BERT.</a:t>
            </a:r>
          </a:p>
        </p:txBody>
      </p:sp>
      <p:sp>
        <p:nvSpPr>
          <p:cNvPr id="5" name="Rectangle 1">
            <a:extLst>
              <a:ext uri="{FF2B5EF4-FFF2-40B4-BE49-F238E27FC236}">
                <a16:creationId xmlns:a16="http://schemas.microsoft.com/office/drawing/2014/main" id="{0DCB4980-9257-85FC-27ED-9E77B139EBF1}"/>
              </a:ext>
            </a:extLst>
          </p:cNvPr>
          <p:cNvSpPr>
            <a:spLocks noChangeArrowheads="1"/>
          </p:cNvSpPr>
          <p:nvPr/>
        </p:nvSpPr>
        <p:spPr bwMode="auto">
          <a:xfrm>
            <a:off x="233915" y="3668972"/>
            <a:ext cx="1187125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ts val="60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Applications in Biology</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Literature Mining: </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NLP can analyze vast amounts of scientific literature to extract knowledge about genes, proteins, pathways, and phenotypes.</a:t>
            </a:r>
          </a:p>
          <a:p>
            <a:pPr marL="0" marR="0" lvl="0" indent="0" algn="l" defTabSz="914400" rtl="0" eaLnBrk="0" fontAlgn="base" latinLnBrk="0" hangingPunct="0">
              <a:lnSpc>
                <a:spcPct val="100000"/>
              </a:lnSpc>
              <a:spcBef>
                <a:spcPct val="0"/>
              </a:spcBef>
              <a:spcAft>
                <a:spcPts val="60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Knowledge Graphs:</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NLP can help build structured databases by extracting relationships between biological entities from research articles.</a:t>
            </a:r>
          </a:p>
          <a:p>
            <a:pPr marL="0" marR="0" lvl="0" indent="0" algn="l" defTabSz="914400" rtl="0" eaLnBrk="0" fontAlgn="base" latinLnBrk="0" hangingPunct="0">
              <a:lnSpc>
                <a:spcPct val="100000"/>
              </a:lnSpc>
              <a:spcBef>
                <a:spcPct val="0"/>
              </a:spcBef>
              <a:spcAft>
                <a:spcPts val="600"/>
              </a:spcAft>
              <a:buClrTx/>
              <a:buSzTx/>
              <a:tabLst/>
            </a:pPr>
            <a:r>
              <a:rPr kumimoji="0" lang="en-US" alt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Bioinformatics Automation:</a:t>
            </a:r>
            <a:r>
              <a:rPr kumimoji="0" lang="en-US" alt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NLP can streamline tasks such as annotating gene functions, summarizing research findings, or extracting experimental protocols.</a:t>
            </a:r>
          </a:p>
        </p:txBody>
      </p:sp>
    </p:spTree>
    <p:extLst>
      <p:ext uri="{BB962C8B-B14F-4D97-AF65-F5344CB8AC3E}">
        <p14:creationId xmlns:p14="http://schemas.microsoft.com/office/powerpoint/2010/main" val="27898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60791-CF09-F071-01AD-93CCBCAC748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8CE2A90-83E8-5C2F-25A0-F804F72E9B4C}"/>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873780-AAEC-2DAC-97E9-C5B0CC7D12E7}"/>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Applying Bag of Words to plant science literature</a:t>
            </a:r>
          </a:p>
        </p:txBody>
      </p:sp>
      <p:pic>
        <p:nvPicPr>
          <p:cNvPr id="2" name="Picture 2">
            <a:extLst>
              <a:ext uri="{FF2B5EF4-FFF2-40B4-BE49-F238E27FC236}">
                <a16:creationId xmlns:a16="http://schemas.microsoft.com/office/drawing/2014/main" id="{852A063D-B02B-AFA8-AC95-9D3D7D3A1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591" y="801444"/>
            <a:ext cx="7337568" cy="6080625"/>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a:extLst>
              <a:ext uri="{FF2B5EF4-FFF2-40B4-BE49-F238E27FC236}">
                <a16:creationId xmlns:a16="http://schemas.microsoft.com/office/drawing/2014/main" id="{6A5A3D9D-0328-6CDA-6648-ED7C57D967B0}"/>
              </a:ext>
            </a:extLst>
          </p:cNvPr>
          <p:cNvSpPr txBox="1">
            <a:spLocks/>
          </p:cNvSpPr>
          <p:nvPr/>
        </p:nvSpPr>
        <p:spPr>
          <a:xfrm>
            <a:off x="154841" y="1169995"/>
            <a:ext cx="4544750" cy="1656864"/>
          </a:xfrm>
          <a:prstGeom prst="rect">
            <a:avLst/>
          </a:prstGeom>
        </p:spPr>
        <p:txBody>
          <a:bodyPr vert="horz" wrap="square" lIns="0" tIns="12700" rIns="0" bIns="0" rtlCol="0">
            <a:spAutoFit/>
          </a:bodyPr>
          <a:lstStyle>
            <a:lvl1pPr>
              <a:defRPr sz="4400" b="1" i="0">
                <a:solidFill>
                  <a:srgbClr val="00B050"/>
                </a:solidFill>
                <a:latin typeface="Gill Sans MT"/>
                <a:ea typeface="+mj-ea"/>
                <a:cs typeface="Gill Sans MT"/>
              </a:defRPr>
            </a:lvl1pPr>
          </a:lstStyle>
          <a:p>
            <a:pPr marL="228600" algn="ctr">
              <a:spcBef>
                <a:spcPts val="100"/>
              </a:spcBef>
              <a:spcAft>
                <a:spcPts val="1200"/>
              </a:spcAft>
            </a:pPr>
            <a:r>
              <a:rPr lang="en-US" sz="2400" b="0" kern="0" dirty="0">
                <a:solidFill>
                  <a:schemeClr val="tx1"/>
                </a:solidFill>
                <a:latin typeface="Calibri" panose="020F0502020204030204" pitchFamily="34" charset="0"/>
                <a:ea typeface="Calibri" panose="020F0502020204030204" pitchFamily="34" charset="0"/>
                <a:cs typeface="Calibri" panose="020F0502020204030204" pitchFamily="34" charset="0"/>
              </a:rPr>
              <a:t>Bag of words for ~300,000 plant science articles. </a:t>
            </a:r>
          </a:p>
          <a:p>
            <a:pPr marL="228600" algn="ctr">
              <a:spcBef>
                <a:spcPts val="100"/>
              </a:spcBef>
              <a:spcAft>
                <a:spcPts val="1200"/>
              </a:spcAft>
            </a:pPr>
            <a:r>
              <a:rPr lang="en-US" sz="2400" b="0" kern="0" dirty="0">
                <a:solidFill>
                  <a:schemeClr val="tx1"/>
                </a:solidFill>
                <a:latin typeface="Calibri" panose="020F0502020204030204" pitchFamily="34" charset="0"/>
                <a:ea typeface="Calibri" panose="020F0502020204030204" pitchFamily="34" charset="0"/>
                <a:cs typeface="Calibri" panose="020F0502020204030204" pitchFamily="34" charset="0"/>
              </a:rPr>
              <a:t>The species name is extracted from each abstract. </a:t>
            </a:r>
          </a:p>
        </p:txBody>
      </p:sp>
    </p:spTree>
    <p:extLst>
      <p:ext uri="{BB962C8B-B14F-4D97-AF65-F5344CB8AC3E}">
        <p14:creationId xmlns:p14="http://schemas.microsoft.com/office/powerpoint/2010/main" val="192939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75143-546B-8FA1-09B9-5DA7BB09926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05B1644-37E4-2888-C19E-10B8A2875CFF}"/>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590B3CE-0580-8751-9310-BBAA6972DA02}"/>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Topic modeling</a:t>
            </a:r>
          </a:p>
        </p:txBody>
      </p:sp>
      <p:pic>
        <p:nvPicPr>
          <p:cNvPr id="2" name="Picture 2">
            <a:extLst>
              <a:ext uri="{FF2B5EF4-FFF2-40B4-BE49-F238E27FC236}">
                <a16:creationId xmlns:a16="http://schemas.microsoft.com/office/drawing/2014/main" id="{270AAD81-2124-2427-4553-4F937DF5A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137" y="801444"/>
            <a:ext cx="4965782" cy="6056556"/>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2">
            <a:extLst>
              <a:ext uri="{FF2B5EF4-FFF2-40B4-BE49-F238E27FC236}">
                <a16:creationId xmlns:a16="http://schemas.microsoft.com/office/drawing/2014/main" id="{DF90DAB0-DB6F-CDF3-22A5-BE755564E50C}"/>
              </a:ext>
            </a:extLst>
          </p:cNvPr>
          <p:cNvSpPr txBox="1">
            <a:spLocks/>
          </p:cNvSpPr>
          <p:nvPr/>
        </p:nvSpPr>
        <p:spPr>
          <a:xfrm>
            <a:off x="308756" y="1023768"/>
            <a:ext cx="4598276" cy="4988545"/>
          </a:xfrm>
          <a:prstGeom prst="rect">
            <a:avLst/>
          </a:prstGeom>
        </p:spPr>
        <p:txBody>
          <a:bodyPr vert="horz" wrap="square" lIns="0" tIns="12700" rIns="0" bIns="0" rtlCol="0">
            <a:spAutoFit/>
          </a:bodyPr>
          <a:lstStyle>
            <a:lvl1pPr>
              <a:defRPr sz="4400" b="1" i="0">
                <a:solidFill>
                  <a:srgbClr val="00B050"/>
                </a:solidFill>
                <a:latin typeface="Gill Sans MT"/>
                <a:ea typeface="+mj-ea"/>
                <a:cs typeface="Gill Sans MT"/>
              </a:defRPr>
            </a:lvl1pPr>
          </a:lstStyle>
          <a:p>
            <a:pPr marL="228600">
              <a:spcBef>
                <a:spcPts val="100"/>
              </a:spcBef>
            </a:pPr>
            <a:r>
              <a:rPr lang="en-US" sz="2000" b="0" dirty="0">
                <a:solidFill>
                  <a:schemeClr val="tx1"/>
                </a:solidFill>
                <a:latin typeface="Calibri" panose="020F0502020204030204" pitchFamily="34" charset="0"/>
                <a:ea typeface="Calibri" panose="020F0502020204030204" pitchFamily="34" charset="0"/>
                <a:cs typeface="Calibri" panose="020F0502020204030204" pitchFamily="34" charset="0"/>
              </a:rPr>
              <a:t>Topic modeling is used to identify hidden themes or topics within a collection of documents. </a:t>
            </a:r>
          </a:p>
          <a:p>
            <a:pPr marL="228600">
              <a:spcBef>
                <a:spcPts val="100"/>
              </a:spcBef>
            </a:pPr>
            <a:r>
              <a:rPr lang="en-US" sz="2000" b="0" dirty="0">
                <a:solidFill>
                  <a:schemeClr val="tx1"/>
                </a:solidFill>
                <a:latin typeface="Calibri" panose="020F0502020204030204" pitchFamily="34" charset="0"/>
                <a:ea typeface="Calibri" panose="020F0502020204030204" pitchFamily="34" charset="0"/>
                <a:cs typeface="Calibri" panose="020F0502020204030204" pitchFamily="34" charset="0"/>
              </a:rPr>
              <a:t>Topic modeling helps researchers organize and explore large volumes of text by discovering patterns in the distribution of words across articles, abstracts, or research papers. </a:t>
            </a:r>
          </a:p>
          <a:p>
            <a:pPr marL="228600">
              <a:spcBef>
                <a:spcPts val="100"/>
              </a:spcBef>
            </a:pPr>
            <a:r>
              <a:rPr lang="en-US" sz="2000" b="0" dirty="0">
                <a:solidFill>
                  <a:schemeClr val="tx1"/>
                </a:solidFill>
                <a:latin typeface="Calibri" panose="020F0502020204030204" pitchFamily="34" charset="0"/>
                <a:ea typeface="Calibri" panose="020F0502020204030204" pitchFamily="34" charset="0"/>
                <a:cs typeface="Calibri" panose="020F0502020204030204" pitchFamily="34" charset="0"/>
              </a:rPr>
              <a:t>This process can reveal underlying topics that are prevalent in the literature without requiring prior knowledge or predefined categories.</a:t>
            </a:r>
          </a:p>
          <a:p>
            <a:pPr marL="228600">
              <a:spcBef>
                <a:spcPts val="100"/>
              </a:spcBef>
            </a:pPr>
            <a:endParaRPr lang="en-US" sz="2000" b="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28600">
              <a:spcBef>
                <a:spcPts val="100"/>
              </a:spcBef>
            </a:pPr>
            <a:r>
              <a:rPr lang="en-US" sz="2000" b="0" kern="0" dirty="0">
                <a:solidFill>
                  <a:schemeClr val="tx1"/>
                </a:solidFill>
                <a:latin typeface="Calibri" panose="020F0502020204030204" pitchFamily="34" charset="0"/>
                <a:ea typeface="Calibri" panose="020F0502020204030204" pitchFamily="34" charset="0"/>
                <a:cs typeface="Calibri" panose="020F0502020204030204" pitchFamily="34" charset="0"/>
              </a:rPr>
              <a:t>Topic modeling of the plant science literature (~400,000 papers) from 1900 to now. How do topics change over time? </a:t>
            </a:r>
          </a:p>
        </p:txBody>
      </p:sp>
    </p:spTree>
    <p:extLst>
      <p:ext uri="{BB962C8B-B14F-4D97-AF65-F5344CB8AC3E}">
        <p14:creationId xmlns:p14="http://schemas.microsoft.com/office/powerpoint/2010/main" val="215507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E7219-27E7-E8C5-13BA-2DAF31F5EC1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5FB1C9C-F383-3F6A-D97B-18EF47F72546}"/>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Image Heading">
            <a:extLst>
              <a:ext uri="{FF2B5EF4-FFF2-40B4-BE49-F238E27FC236}">
                <a16:creationId xmlns:a16="http://schemas.microsoft.com/office/drawing/2014/main" id="{CC2C1C74-B514-825C-9E56-0703E58BE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30" y="575526"/>
            <a:ext cx="11763940" cy="17768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35F3AD-BCA4-C731-19E0-BA556BC2647E}"/>
              </a:ext>
            </a:extLst>
          </p:cNvPr>
          <p:cNvSpPr txBox="1"/>
          <p:nvPr/>
        </p:nvSpPr>
        <p:spPr>
          <a:xfrm>
            <a:off x="184691" y="2180757"/>
            <a:ext cx="5881970" cy="369332"/>
          </a:xfrm>
          <a:prstGeom prst="rect">
            <a:avLst/>
          </a:prstGeom>
          <a:noFill/>
        </p:spPr>
        <p:txBody>
          <a:bodyPr wrap="square">
            <a:spAutoFit/>
          </a:bodyPr>
          <a:lstStyle/>
          <a:p>
            <a:r>
              <a:rPr lang="en-US" dirty="0"/>
              <a:t>https://connectome.plant.tools/</a:t>
            </a:r>
          </a:p>
        </p:txBody>
      </p:sp>
      <p:pic>
        <p:nvPicPr>
          <p:cNvPr id="4" name="Picture 4">
            <a:extLst>
              <a:ext uri="{FF2B5EF4-FFF2-40B4-BE49-F238E27FC236}">
                <a16:creationId xmlns:a16="http://schemas.microsoft.com/office/drawing/2014/main" id="{CE573CE2-9C34-16D4-9783-EB81A6BDB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760" b="74630"/>
          <a:stretch/>
        </p:blipFill>
        <p:spPr bwMode="auto">
          <a:xfrm>
            <a:off x="274995" y="2946263"/>
            <a:ext cx="4000965" cy="3911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3C62C2A0-FD5E-7A4D-6831-6DD63BBDEF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977" t="29630" b="7315"/>
          <a:stretch/>
        </p:blipFill>
        <p:spPr bwMode="auto">
          <a:xfrm>
            <a:off x="8838999" y="2470323"/>
            <a:ext cx="2720411" cy="4172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E2352B5-EC68-FBD5-0E3E-3C13E96D7693}"/>
              </a:ext>
            </a:extLst>
          </p:cNvPr>
          <p:cNvSpPr txBox="1"/>
          <p:nvPr/>
        </p:nvSpPr>
        <p:spPr>
          <a:xfrm>
            <a:off x="4449375" y="2927897"/>
            <a:ext cx="4112393" cy="3570208"/>
          </a:xfrm>
          <a:prstGeom prst="rect">
            <a:avLst/>
          </a:prstGeom>
          <a:noFill/>
        </p:spPr>
        <p:txBody>
          <a:bodyPr wrap="square">
            <a:spAutoFit/>
          </a:bodyPr>
          <a:lstStyle/>
          <a:p>
            <a:pPr algn="ctr">
              <a:spcAft>
                <a:spcPts val="1200"/>
              </a:spcAft>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The plant Connectome is a knowledge graph of ~70,000 plant biology abstracts. </a:t>
            </a:r>
          </a:p>
          <a:p>
            <a:pPr algn="ctr">
              <a:spcAft>
                <a:spcPts val="1200"/>
              </a:spcAft>
            </a:pPr>
            <a:r>
              <a:rPr lang="en-US" sz="2400" dirty="0">
                <a:latin typeface="Calibri" panose="020F0502020204030204" pitchFamily="34" charset="0"/>
                <a:ea typeface="Calibri" panose="020F0502020204030204" pitchFamily="34" charset="0"/>
                <a:cs typeface="Calibri" panose="020F0502020204030204" pitchFamily="34" charset="0"/>
              </a:rPr>
              <a:t>A knowledge graph in NLP is a structured representation of information where entities (e.g., people, places, concepts) are nodes connected by relationships (edges)</a:t>
            </a:r>
          </a:p>
        </p:txBody>
      </p:sp>
    </p:spTree>
    <p:extLst>
      <p:ext uri="{BB962C8B-B14F-4D97-AF65-F5344CB8AC3E}">
        <p14:creationId xmlns:p14="http://schemas.microsoft.com/office/powerpoint/2010/main" val="2321552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E9D65-D6BF-F4BB-0CD3-5EA29902C6B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F4022A3-AB5E-7957-3497-AA8779203020}"/>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8B64F43-E2C1-363F-6C8A-52443C17A2B2}"/>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Applying Large Language Models to Genomics</a:t>
            </a:r>
          </a:p>
        </p:txBody>
      </p:sp>
      <p:sp>
        <p:nvSpPr>
          <p:cNvPr id="10" name="TextBox 9">
            <a:extLst>
              <a:ext uri="{FF2B5EF4-FFF2-40B4-BE49-F238E27FC236}">
                <a16:creationId xmlns:a16="http://schemas.microsoft.com/office/drawing/2014/main" id="{FC88041A-12D7-3E97-C805-1F161AC39208}"/>
              </a:ext>
            </a:extLst>
          </p:cNvPr>
          <p:cNvSpPr txBox="1"/>
          <p:nvPr/>
        </p:nvSpPr>
        <p:spPr>
          <a:xfrm>
            <a:off x="29339" y="842400"/>
            <a:ext cx="12155714" cy="1446550"/>
          </a:xfrm>
          <a:prstGeom prst="rect">
            <a:avLst/>
          </a:prstGeom>
          <a:noFill/>
        </p:spPr>
        <p:txBody>
          <a:bodyPr wrap="square">
            <a:spAutoFit/>
          </a:bodyPr>
          <a:lstStyle/>
          <a:p>
            <a:pPr algn="ct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Just as the goal of Natural Language Processing is to understand sequences of words, a major objective in biology is to understand biological sequences. Genomic Language Models (</a:t>
            </a:r>
            <a:r>
              <a:rPr lang="en-US" sz="22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gLMs</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which are Large Language Models (LLMs) trained on DNA sequences, have the potential to significantly advance our understanding of genomes and how DNA elements interact to give rise to complex functions.</a:t>
            </a:r>
            <a:endParaRPr lang="en-US" sz="2200" dirty="0">
              <a:latin typeface="Calibri" panose="020F0502020204030204" pitchFamily="34" charset="0"/>
              <a:ea typeface="Calibri" panose="020F0502020204030204" pitchFamily="34" charset="0"/>
              <a:cs typeface="Calibri" panose="020F0502020204030204" pitchFamily="34" charset="0"/>
            </a:endParaRPr>
          </a:p>
        </p:txBody>
      </p:sp>
      <p:pic>
        <p:nvPicPr>
          <p:cNvPr id="8194" name="Picture 2" descr="Refer to caption">
            <a:extLst>
              <a:ext uri="{FF2B5EF4-FFF2-40B4-BE49-F238E27FC236}">
                <a16:creationId xmlns:a16="http://schemas.microsoft.com/office/drawing/2014/main" id="{45C862F1-D603-2BCD-370C-F27B87608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15" y="2288950"/>
            <a:ext cx="12022666" cy="456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337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0E274A-D45F-3C8A-37FB-D48ECA06EA92}"/>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C9F210C-0F84-E757-EC43-3E8BAEEAE2C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We have learned a lot about plant genomics</a:t>
            </a:r>
          </a:p>
        </p:txBody>
      </p:sp>
      <p:sp>
        <p:nvSpPr>
          <p:cNvPr id="10" name="TextBox 9">
            <a:extLst>
              <a:ext uri="{FF2B5EF4-FFF2-40B4-BE49-F238E27FC236}">
                <a16:creationId xmlns:a16="http://schemas.microsoft.com/office/drawing/2014/main" id="{1D2C8615-AAB2-6F75-FF79-A14776273821}"/>
              </a:ext>
            </a:extLst>
          </p:cNvPr>
          <p:cNvSpPr txBox="1"/>
          <p:nvPr/>
        </p:nvSpPr>
        <p:spPr>
          <a:xfrm>
            <a:off x="132907" y="1166693"/>
            <a:ext cx="12059093" cy="4900059"/>
          </a:xfrm>
          <a:prstGeom prst="rect">
            <a:avLst/>
          </a:prstGeom>
          <a:noFill/>
        </p:spPr>
        <p:txBody>
          <a:bodyPr wrap="square">
            <a:spAutoFit/>
          </a:bodyPr>
          <a:lstStyle/>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What the genome is and what it contains </a:t>
            </a:r>
          </a:p>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How to annotate the functional elements in a genome</a:t>
            </a:r>
          </a:p>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How to quantify functional elements (gene expression, chromatin dynamics, epigenetics)</a:t>
            </a:r>
          </a:p>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How to compare different genomes</a:t>
            </a:r>
          </a:p>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Describing, quantifying, and exploring genome variation</a:t>
            </a:r>
          </a:p>
          <a:p>
            <a:pPr marL="0" marR="0" algn="ctr">
              <a:lnSpc>
                <a:spcPct val="107000"/>
              </a:lnSpc>
              <a:spcAft>
                <a:spcPts val="800"/>
              </a:spcAft>
            </a:pPr>
            <a:r>
              <a:rPr lang="en-US" sz="3200" kern="100" dirty="0">
                <a:effectLst/>
                <a:latin typeface="Calibri" panose="020F0502020204030204" pitchFamily="34" charset="0"/>
                <a:ea typeface="Calibri" panose="020F0502020204030204" pitchFamily="34" charset="0"/>
                <a:cs typeface="Times New Roman" panose="02020603050405020304" pitchFamily="18" charset="0"/>
              </a:rPr>
              <a:t>Understanding biology at the single cell </a:t>
            </a:r>
          </a:p>
          <a:p>
            <a:pPr marL="0" marR="0" algn="ctr">
              <a:lnSpc>
                <a:spcPct val="107000"/>
              </a:lnSpc>
              <a:spcAft>
                <a:spcPts val="800"/>
              </a:spcAft>
            </a:pPr>
            <a:r>
              <a:rPr lang="en-US" sz="3200" kern="100" dirty="0">
                <a:latin typeface="Calibri" panose="020F0502020204030204" pitchFamily="34" charset="0"/>
                <a:ea typeface="Calibri" panose="020F0502020204030204" pitchFamily="34" charset="0"/>
                <a:cs typeface="Times New Roman" panose="02020603050405020304" pitchFamily="18" charset="0"/>
              </a:rPr>
              <a:t>Theory and practice</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5668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5A09-2908-E2E8-357A-7115CBFE746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080B9B-8B8A-15CA-C18A-57C68A76EB6E}"/>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F2EAABC-38E5-79FA-2BFC-4AF4710AAD4D}"/>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3" name="Picture 2">
            <a:extLst>
              <a:ext uri="{FF2B5EF4-FFF2-40B4-BE49-F238E27FC236}">
                <a16:creationId xmlns:a16="http://schemas.microsoft.com/office/drawing/2014/main" id="{8E621007-72F3-03C5-661A-F5BEDD9F3C73}"/>
              </a:ext>
            </a:extLst>
          </p:cNvPr>
          <p:cNvPicPr>
            <a:picLocks noChangeAspect="1"/>
          </p:cNvPicPr>
          <p:nvPr/>
        </p:nvPicPr>
        <p:blipFill>
          <a:blip r:embed="rId2"/>
          <a:stretch>
            <a:fillRect/>
          </a:stretch>
        </p:blipFill>
        <p:spPr>
          <a:xfrm>
            <a:off x="1783478" y="1203350"/>
            <a:ext cx="7785824" cy="4173967"/>
          </a:xfrm>
          <a:prstGeom prst="rect">
            <a:avLst/>
          </a:prstGeom>
        </p:spPr>
      </p:pic>
    </p:spTree>
    <p:extLst>
      <p:ext uri="{BB962C8B-B14F-4D97-AF65-F5344CB8AC3E}">
        <p14:creationId xmlns:p14="http://schemas.microsoft.com/office/powerpoint/2010/main" val="1719180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8D058-C033-2F5B-3111-C640AF8BF06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2F315E4-C571-B46A-7A54-7AE3FBDF481E}"/>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B1BB4D-FE45-5C0B-2140-D927612A0498}"/>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4" name="Picture 3">
            <a:extLst>
              <a:ext uri="{FF2B5EF4-FFF2-40B4-BE49-F238E27FC236}">
                <a16:creationId xmlns:a16="http://schemas.microsoft.com/office/drawing/2014/main" id="{74B885DB-40EF-43D9-6C49-4664F58E845F}"/>
              </a:ext>
            </a:extLst>
          </p:cNvPr>
          <p:cNvPicPr>
            <a:picLocks noChangeAspect="1"/>
          </p:cNvPicPr>
          <p:nvPr/>
        </p:nvPicPr>
        <p:blipFill>
          <a:blip r:embed="rId2"/>
          <a:stretch>
            <a:fillRect/>
          </a:stretch>
        </p:blipFill>
        <p:spPr>
          <a:xfrm>
            <a:off x="1675526" y="1569735"/>
            <a:ext cx="8436910" cy="2906571"/>
          </a:xfrm>
          <a:prstGeom prst="rect">
            <a:avLst/>
          </a:prstGeom>
        </p:spPr>
      </p:pic>
    </p:spTree>
    <p:extLst>
      <p:ext uri="{BB962C8B-B14F-4D97-AF65-F5344CB8AC3E}">
        <p14:creationId xmlns:p14="http://schemas.microsoft.com/office/powerpoint/2010/main" val="364102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D582B-C17F-CAF9-5C01-F2DCA61F3EC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26C6E08-5AF3-0E72-163C-FE27F694D618}"/>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7BF134E-7B52-1466-4065-C9D1A11E59EB}"/>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Looking forward</a:t>
            </a:r>
          </a:p>
        </p:txBody>
      </p:sp>
      <p:pic>
        <p:nvPicPr>
          <p:cNvPr id="4" name="Picture 3">
            <a:extLst>
              <a:ext uri="{FF2B5EF4-FFF2-40B4-BE49-F238E27FC236}">
                <a16:creationId xmlns:a16="http://schemas.microsoft.com/office/drawing/2014/main" id="{B97E0210-8E73-A372-7B24-45B7771670DF}"/>
              </a:ext>
            </a:extLst>
          </p:cNvPr>
          <p:cNvPicPr>
            <a:picLocks noChangeAspect="1"/>
          </p:cNvPicPr>
          <p:nvPr/>
        </p:nvPicPr>
        <p:blipFill>
          <a:blip r:embed="rId2"/>
          <a:srcRect t="1999"/>
          <a:stretch/>
        </p:blipFill>
        <p:spPr>
          <a:xfrm>
            <a:off x="2232838" y="801444"/>
            <a:ext cx="7230139" cy="6000231"/>
          </a:xfrm>
          <a:prstGeom prst="rect">
            <a:avLst/>
          </a:prstGeom>
        </p:spPr>
      </p:pic>
    </p:spTree>
    <p:extLst>
      <p:ext uri="{BB962C8B-B14F-4D97-AF65-F5344CB8AC3E}">
        <p14:creationId xmlns:p14="http://schemas.microsoft.com/office/powerpoint/2010/main" val="425629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C178C-A203-C6E0-6710-5C1F13CC177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43E4407-4597-D161-3230-E93F2531424A}"/>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8534BB7-8C23-4AFD-EC05-7336D15F5F75}"/>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The frontiers of plant genomics research</a:t>
            </a:r>
          </a:p>
        </p:txBody>
      </p:sp>
      <p:sp>
        <p:nvSpPr>
          <p:cNvPr id="10" name="TextBox 9">
            <a:extLst>
              <a:ext uri="{FF2B5EF4-FFF2-40B4-BE49-F238E27FC236}">
                <a16:creationId xmlns:a16="http://schemas.microsoft.com/office/drawing/2014/main" id="{DC39AA81-00BC-D23A-FA47-AB5B0492D241}"/>
              </a:ext>
            </a:extLst>
          </p:cNvPr>
          <p:cNvSpPr txBox="1"/>
          <p:nvPr/>
        </p:nvSpPr>
        <p:spPr>
          <a:xfrm>
            <a:off x="1738423" y="2458549"/>
            <a:ext cx="8139224" cy="2308324"/>
          </a:xfrm>
          <a:prstGeom prst="rect">
            <a:avLst/>
          </a:prstGeom>
          <a:noFill/>
        </p:spPr>
        <p:txBody>
          <a:bodyPr wrap="square">
            <a:spAutoFit/>
          </a:bodyPr>
          <a:lstStyle/>
          <a:p>
            <a:pPr algn="ctr"/>
            <a:r>
              <a:rPr lang="en-US" sz="3600" dirty="0">
                <a:latin typeface="Calibri" panose="020F0502020204030204" pitchFamily="34" charset="0"/>
                <a:ea typeface="Calibri" panose="020F0502020204030204" pitchFamily="34" charset="0"/>
                <a:cs typeface="Calibri" panose="020F0502020204030204" pitchFamily="34" charset="0"/>
              </a:rPr>
              <a:t>Integrating multi-omics datasets</a:t>
            </a:r>
          </a:p>
          <a:p>
            <a:pPr algn="ctr"/>
            <a:r>
              <a:rPr lang="en-US" sz="3600" dirty="0">
                <a:latin typeface="Calibri" panose="020F0502020204030204" pitchFamily="34" charset="0"/>
                <a:ea typeface="Calibri" panose="020F0502020204030204" pitchFamily="34" charset="0"/>
                <a:cs typeface="Calibri" panose="020F0502020204030204" pitchFamily="34" charset="0"/>
              </a:rPr>
              <a:t>Predictive phenotypes from genomics data</a:t>
            </a:r>
          </a:p>
          <a:p>
            <a:pPr algn="ctr"/>
            <a:r>
              <a:rPr lang="en-US" sz="3600" dirty="0">
                <a:latin typeface="Calibri" panose="020F0502020204030204" pitchFamily="34" charset="0"/>
                <a:ea typeface="Calibri" panose="020F0502020204030204" pitchFamily="34" charset="0"/>
                <a:cs typeface="Calibri" panose="020F0502020204030204" pitchFamily="34" charset="0"/>
              </a:rPr>
              <a:t>AI and genomics</a:t>
            </a:r>
          </a:p>
          <a:p>
            <a:pPr algn="ctr"/>
            <a:r>
              <a:rPr lang="en-US" sz="3600" dirty="0">
                <a:latin typeface="Calibri" panose="020F0502020204030204" pitchFamily="34" charset="0"/>
                <a:ea typeface="Calibri" panose="020F0502020204030204" pitchFamily="34" charset="0"/>
                <a:cs typeface="Calibri" panose="020F0502020204030204" pitchFamily="34" charset="0"/>
              </a:rPr>
              <a:t>Large language models and genomics</a:t>
            </a:r>
          </a:p>
        </p:txBody>
      </p:sp>
    </p:spTree>
    <p:extLst>
      <p:ext uri="{BB962C8B-B14F-4D97-AF65-F5344CB8AC3E}">
        <p14:creationId xmlns:p14="http://schemas.microsoft.com/office/powerpoint/2010/main" val="178937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7D42-AC40-BE75-0738-D15B40D4A46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483E6C1-03CA-150B-A7E5-428B5C7405A9}"/>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35B850-B8BC-79A4-798E-7698F6361381}"/>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Integrating multi-omics datasets</a:t>
            </a:r>
          </a:p>
        </p:txBody>
      </p:sp>
      <p:sp>
        <p:nvSpPr>
          <p:cNvPr id="3" name="TextBox 2">
            <a:extLst>
              <a:ext uri="{FF2B5EF4-FFF2-40B4-BE49-F238E27FC236}">
                <a16:creationId xmlns:a16="http://schemas.microsoft.com/office/drawing/2014/main" id="{7400CB96-220C-B49F-F1F7-FE8BA9BCF638}"/>
              </a:ext>
            </a:extLst>
          </p:cNvPr>
          <p:cNvSpPr txBox="1"/>
          <p:nvPr/>
        </p:nvSpPr>
        <p:spPr>
          <a:xfrm>
            <a:off x="333153" y="1161306"/>
            <a:ext cx="11525693" cy="4519827"/>
          </a:xfrm>
          <a:prstGeom prst="rect">
            <a:avLst/>
          </a:prstGeom>
          <a:noFill/>
        </p:spPr>
        <p:txBody>
          <a:bodyPr wrap="square">
            <a:spAutoFit/>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Calibri" panose="020F0502020204030204" pitchFamily="34" charset="0"/>
              </a:rPr>
              <a:t>Genotype-to-Phenotype Mapping</a:t>
            </a: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Integrating genomics, transcriptomics, and phenomics to link genetic variation to traits.</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Examples: predicting crop yield, exploring complex biological traits like resilience </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Calibri" panose="020F0502020204030204" pitchFamily="34" charset="0"/>
              </a:rPr>
              <a:t>Regulatory Mechanisms</a:t>
            </a: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Combining transcriptomics and epigenomics to identify regulatory elements and their effects.</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Example: Linking chromatin accessibility (ATAC-seq) with RNA-seq for transcription factor binding.</a:t>
            </a:r>
          </a:p>
          <a:p>
            <a:pPr marL="342900" marR="0" lvl="0" indent="-342900">
              <a:lnSpc>
                <a:spcPct val="107000"/>
              </a:lnSpc>
              <a:spcAft>
                <a:spcPts val="800"/>
              </a:spcAft>
              <a:buSzPts val="1000"/>
              <a:buFont typeface="Symbol" panose="05050102010706020507" pitchFamily="18" charset="2"/>
              <a:buChar char=""/>
              <a:tabLst>
                <a:tab pos="457200" algn="l"/>
              </a:tabLst>
            </a:pPr>
            <a:r>
              <a:rPr lang="en-US" sz="2200" b="1" kern="100" dirty="0">
                <a:effectLst/>
                <a:latin typeface="Calibri" panose="020F0502020204030204" pitchFamily="34" charset="0"/>
                <a:ea typeface="Calibri" panose="020F0502020204030204" pitchFamily="34" charset="0"/>
                <a:cs typeface="Calibri" panose="020F0502020204030204" pitchFamily="34" charset="0"/>
              </a:rPr>
              <a:t>Pathway Reconstruction</a:t>
            </a:r>
            <a:endParaRPr lang="en-US" sz="2200" kern="100" dirty="0">
              <a:effectLst/>
              <a:latin typeface="Calibri" panose="020F0502020204030204" pitchFamily="34" charset="0"/>
              <a:ea typeface="Calibri" panose="020F0502020204030204" pitchFamily="34" charset="0"/>
              <a:cs typeface="Calibri" panose="020F0502020204030204" pitchFamily="34" charset="0"/>
            </a:endParaRP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Integrating transcriptomics, proteomics, and metabolomics to infer metabolic pathways.</a:t>
            </a:r>
          </a:p>
          <a:p>
            <a:pPr marL="742950" marR="0" lvl="1" indent="-285750">
              <a:lnSpc>
                <a:spcPct val="107000"/>
              </a:lnSpc>
              <a:spcAft>
                <a:spcPts val="800"/>
              </a:spcAft>
              <a:buSzPts val="1000"/>
              <a:buFont typeface="Courier New" panose="02070309020205020404" pitchFamily="49" charset="0"/>
              <a:buChar char="o"/>
              <a:tabLst>
                <a:tab pos="914400" algn="l"/>
              </a:tabLst>
            </a:pPr>
            <a:r>
              <a:rPr lang="en-US" sz="2200" kern="100" dirty="0">
                <a:effectLst/>
                <a:latin typeface="Calibri" panose="020F0502020204030204" pitchFamily="34" charset="0"/>
                <a:ea typeface="Calibri" panose="020F0502020204030204" pitchFamily="34" charset="0"/>
                <a:cs typeface="Calibri" panose="020F0502020204030204" pitchFamily="34" charset="0"/>
              </a:rPr>
              <a:t>Example: identifying biosynthesis pathways for important secondary metabolites</a:t>
            </a:r>
          </a:p>
        </p:txBody>
      </p:sp>
    </p:spTree>
    <p:extLst>
      <p:ext uri="{BB962C8B-B14F-4D97-AF65-F5344CB8AC3E}">
        <p14:creationId xmlns:p14="http://schemas.microsoft.com/office/powerpoint/2010/main" val="172366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FD41-D8F4-41DE-6FAB-37005B43278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1768E4-7F6E-A3EB-1A54-94FFA5318589}"/>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696F703-9750-8D3D-E02A-62E8A844208C}"/>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Two slide intro to machine learning and AI</a:t>
            </a:r>
          </a:p>
        </p:txBody>
      </p:sp>
      <p:sp>
        <p:nvSpPr>
          <p:cNvPr id="10" name="TextBox 9">
            <a:extLst>
              <a:ext uri="{FF2B5EF4-FFF2-40B4-BE49-F238E27FC236}">
                <a16:creationId xmlns:a16="http://schemas.microsoft.com/office/drawing/2014/main" id="{58DFC07D-F58B-CBAB-AC97-BAE55359F1D4}"/>
              </a:ext>
            </a:extLst>
          </p:cNvPr>
          <p:cNvSpPr txBox="1"/>
          <p:nvPr/>
        </p:nvSpPr>
        <p:spPr>
          <a:xfrm>
            <a:off x="1044967" y="1278335"/>
            <a:ext cx="9954414" cy="5078313"/>
          </a:xfrm>
          <a:prstGeom prst="rect">
            <a:avLst/>
          </a:prstGeom>
          <a:noFill/>
        </p:spPr>
        <p:txBody>
          <a:bodyPr wrap="square">
            <a:spAutoFit/>
          </a:bodyPr>
          <a:lstStyle/>
          <a:p>
            <a:pPr>
              <a:spcAft>
                <a:spcPts val="1200"/>
              </a:spcAft>
            </a:pPr>
            <a:r>
              <a:rPr lang="en-US" sz="2400" b="1" dirty="0"/>
              <a:t>What is AI?</a:t>
            </a:r>
            <a:endParaRPr lang="en-US" sz="2400" dirty="0"/>
          </a:p>
          <a:p>
            <a:pPr>
              <a:spcAft>
                <a:spcPts val="1200"/>
              </a:spcAft>
              <a:buFont typeface="Arial" panose="020B0604020202020204" pitchFamily="34" charset="0"/>
              <a:buChar char="•"/>
            </a:pPr>
            <a:r>
              <a:rPr lang="en-US" sz="2400" dirty="0"/>
              <a:t>Artificial Intelligence (AI) refers to the simulation of human intelligence in machines to perform tasks like reasoning, problem-solving, and learning.</a:t>
            </a:r>
          </a:p>
          <a:p>
            <a:pPr>
              <a:spcAft>
                <a:spcPts val="1200"/>
              </a:spcAft>
              <a:buFont typeface="Arial" panose="020B0604020202020204" pitchFamily="34" charset="0"/>
              <a:buChar char="•"/>
            </a:pPr>
            <a:r>
              <a:rPr lang="en-US" sz="2400" dirty="0"/>
              <a:t>AI encompasses a broad range of techniques, including rule-based systems and machine learning.</a:t>
            </a:r>
          </a:p>
          <a:p>
            <a:pPr>
              <a:spcAft>
                <a:spcPts val="1200"/>
              </a:spcAft>
            </a:pPr>
            <a:endParaRPr lang="en-US" sz="2400" dirty="0"/>
          </a:p>
          <a:p>
            <a:pPr>
              <a:spcAft>
                <a:spcPts val="1200"/>
              </a:spcAft>
            </a:pPr>
            <a:r>
              <a:rPr lang="en-US" sz="2400" b="1" dirty="0"/>
              <a:t>What is Machine Learning (ML)?</a:t>
            </a:r>
            <a:endParaRPr lang="en-US" sz="2400" dirty="0"/>
          </a:p>
          <a:p>
            <a:pPr>
              <a:spcAft>
                <a:spcPts val="1200"/>
              </a:spcAft>
              <a:buFont typeface="Arial" panose="020B0604020202020204" pitchFamily="34" charset="0"/>
              <a:buChar char="•"/>
            </a:pPr>
            <a:r>
              <a:rPr lang="en-US" sz="2400" dirty="0"/>
              <a:t>A subset of AI that enables systems to learn patterns from data without being explicitly programmed.</a:t>
            </a:r>
          </a:p>
          <a:p>
            <a:pPr>
              <a:spcAft>
                <a:spcPts val="1200"/>
              </a:spcAft>
              <a:buFont typeface="Arial" panose="020B0604020202020204" pitchFamily="34" charset="0"/>
              <a:buChar char="•"/>
            </a:pPr>
            <a:r>
              <a:rPr lang="en-US" sz="2400" dirty="0"/>
              <a:t>Focuses on creating algorithms that improve performance on a task over time with more data.</a:t>
            </a:r>
          </a:p>
        </p:txBody>
      </p:sp>
    </p:spTree>
    <p:extLst>
      <p:ext uri="{BB962C8B-B14F-4D97-AF65-F5344CB8AC3E}">
        <p14:creationId xmlns:p14="http://schemas.microsoft.com/office/powerpoint/2010/main" val="85725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48C13-71FC-CC64-CAF5-5165306EB94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4894270-1C38-9F27-0B20-0CC2468546ED}"/>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8314709-7E6D-3578-A132-A4C14B7D50B6}"/>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Two slide intro to machine learning and AI</a:t>
            </a:r>
          </a:p>
        </p:txBody>
      </p:sp>
      <p:sp>
        <p:nvSpPr>
          <p:cNvPr id="10" name="TextBox 9">
            <a:extLst>
              <a:ext uri="{FF2B5EF4-FFF2-40B4-BE49-F238E27FC236}">
                <a16:creationId xmlns:a16="http://schemas.microsoft.com/office/drawing/2014/main" id="{8F4FEAA2-98B4-70AF-869E-56396C643D89}"/>
              </a:ext>
            </a:extLst>
          </p:cNvPr>
          <p:cNvSpPr txBox="1"/>
          <p:nvPr/>
        </p:nvSpPr>
        <p:spPr>
          <a:xfrm>
            <a:off x="74426" y="1028470"/>
            <a:ext cx="12191999" cy="3416320"/>
          </a:xfrm>
          <a:prstGeom prst="rect">
            <a:avLst/>
          </a:prstGeom>
          <a:noFill/>
        </p:spPr>
        <p:txBody>
          <a:bodyPr wrap="square">
            <a:spAutoFit/>
          </a:bodyPr>
          <a:lstStyle/>
          <a:p>
            <a:pPr algn="ctr"/>
            <a:r>
              <a:rPr lang="en-US" sz="2400" b="1" dirty="0">
                <a:latin typeface="Calibri" panose="020F0502020204030204" pitchFamily="34" charset="0"/>
                <a:ea typeface="Calibri" panose="020F0502020204030204" pitchFamily="34" charset="0"/>
                <a:cs typeface="Calibri" panose="020F0502020204030204" pitchFamily="34" charset="0"/>
              </a:rPr>
              <a:t>Types of Machine Learning</a:t>
            </a:r>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b="1" dirty="0">
                <a:latin typeface="Calibri" panose="020F0502020204030204" pitchFamily="34" charset="0"/>
                <a:ea typeface="Calibri" panose="020F0502020204030204" pitchFamily="34" charset="0"/>
                <a:cs typeface="Calibri" panose="020F0502020204030204" pitchFamily="34" charset="0"/>
              </a:rPr>
              <a:t>Supervised Learning</a:t>
            </a:r>
            <a:r>
              <a:rPr lang="en-US" sz="24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Learns from labeled data (e.g., predicting plant height based on known environmental variables).</a:t>
            </a:r>
          </a:p>
          <a:p>
            <a:r>
              <a:rPr lang="en-US" sz="2400" b="1" dirty="0">
                <a:latin typeface="Calibri" panose="020F0502020204030204" pitchFamily="34" charset="0"/>
                <a:ea typeface="Calibri" panose="020F0502020204030204" pitchFamily="34" charset="0"/>
                <a:cs typeface="Calibri" panose="020F0502020204030204" pitchFamily="34" charset="0"/>
              </a:rPr>
              <a:t>Unsupervised Learning</a:t>
            </a:r>
            <a:r>
              <a:rPr lang="en-US" sz="24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Finds patterns in unlabeled data (e.g., clustering genes with similar expression profiles).</a:t>
            </a:r>
          </a:p>
          <a:p>
            <a:r>
              <a:rPr lang="en-US" sz="2400" b="1" dirty="0">
                <a:latin typeface="Calibri" panose="020F0502020204030204" pitchFamily="34" charset="0"/>
                <a:ea typeface="Calibri" panose="020F0502020204030204" pitchFamily="34" charset="0"/>
                <a:cs typeface="Calibri" panose="020F0502020204030204" pitchFamily="34" charset="0"/>
              </a:rPr>
              <a:t>Reinforcement Learning</a:t>
            </a:r>
            <a:r>
              <a:rPr lang="en-US" sz="24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Learns by interacting with an environment to maximize rewards (e.g., training robots for plant phenotyping).</a:t>
            </a:r>
          </a:p>
        </p:txBody>
      </p:sp>
      <p:sp>
        <p:nvSpPr>
          <p:cNvPr id="3" name="TextBox 2">
            <a:extLst>
              <a:ext uri="{FF2B5EF4-FFF2-40B4-BE49-F238E27FC236}">
                <a16:creationId xmlns:a16="http://schemas.microsoft.com/office/drawing/2014/main" id="{E2E6745F-1B01-8DC5-10CA-932234B14E83}"/>
              </a:ext>
            </a:extLst>
          </p:cNvPr>
          <p:cNvSpPr txBox="1"/>
          <p:nvPr/>
        </p:nvSpPr>
        <p:spPr>
          <a:xfrm>
            <a:off x="29339" y="4527324"/>
            <a:ext cx="12266425" cy="2246769"/>
          </a:xfrm>
          <a:prstGeom prst="rect">
            <a:avLst/>
          </a:prstGeom>
          <a:noFill/>
        </p:spPr>
        <p:txBody>
          <a:bodyPr wrap="square">
            <a:spAutoFit/>
          </a:bodyPr>
          <a:lstStyle/>
          <a:p>
            <a:pPr algn="ct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Key Concepts</a:t>
            </a:r>
            <a:endParaRPr lang="en-US" sz="2400" dirty="0">
              <a:latin typeface="Calibri" panose="020F0502020204030204" pitchFamily="34" charset="0"/>
              <a:ea typeface="Calibri" panose="020F0502020204030204" pitchFamily="34" charset="0"/>
              <a:cs typeface="Calibri" panose="020F0502020204030204" pitchFamily="34" charset="0"/>
            </a:endParaRPr>
          </a:p>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Features</a:t>
            </a:r>
            <a:r>
              <a:rPr lang="en-US" sz="2400" dirty="0">
                <a:latin typeface="Calibri" panose="020F0502020204030204" pitchFamily="34" charset="0"/>
                <a:ea typeface="Calibri" panose="020F0502020204030204" pitchFamily="34" charset="0"/>
                <a:cs typeface="Calibri" panose="020F0502020204030204" pitchFamily="34" charset="0"/>
              </a:rPr>
              <a:t>: Input variables used by the model (e.g., gene expression levels).</a:t>
            </a:r>
          </a:p>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Model</a:t>
            </a:r>
            <a:r>
              <a:rPr lang="en-US" sz="2400" dirty="0">
                <a:latin typeface="Calibri" panose="020F0502020204030204" pitchFamily="34" charset="0"/>
                <a:ea typeface="Calibri" panose="020F0502020204030204" pitchFamily="34" charset="0"/>
                <a:cs typeface="Calibri" panose="020F0502020204030204" pitchFamily="34" charset="0"/>
              </a:rPr>
              <a:t>: Mathematical representation or algorithm trained to perform a specific task.</a:t>
            </a:r>
          </a:p>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Training</a:t>
            </a:r>
            <a:r>
              <a:rPr lang="en-US" sz="2400" dirty="0">
                <a:latin typeface="Calibri" panose="020F0502020204030204" pitchFamily="34" charset="0"/>
                <a:ea typeface="Calibri" panose="020F0502020204030204" pitchFamily="34" charset="0"/>
                <a:cs typeface="Calibri" panose="020F0502020204030204" pitchFamily="34" charset="0"/>
              </a:rPr>
              <a:t>: Process of teaching a model using a dataset.</a:t>
            </a:r>
          </a:p>
          <a:p>
            <a:pPr>
              <a:spcAft>
                <a:spcPts val="600"/>
              </a:spcAft>
            </a:pPr>
            <a:r>
              <a:rPr lang="en-US" sz="2400" b="1" dirty="0">
                <a:latin typeface="Calibri" panose="020F0502020204030204" pitchFamily="34" charset="0"/>
                <a:ea typeface="Calibri" panose="020F0502020204030204" pitchFamily="34" charset="0"/>
                <a:cs typeface="Calibri" panose="020F0502020204030204" pitchFamily="34" charset="0"/>
              </a:rPr>
              <a:t>Prediction</a:t>
            </a:r>
            <a:r>
              <a:rPr lang="en-US" sz="2400" dirty="0">
                <a:latin typeface="Calibri" panose="020F0502020204030204" pitchFamily="34" charset="0"/>
                <a:ea typeface="Calibri" panose="020F0502020204030204" pitchFamily="34" charset="0"/>
                <a:cs typeface="Calibri" panose="020F0502020204030204" pitchFamily="34" charset="0"/>
              </a:rPr>
              <a:t>: Model’s output when presented with new data.</a:t>
            </a:r>
          </a:p>
        </p:txBody>
      </p:sp>
    </p:spTree>
    <p:extLst>
      <p:ext uri="{BB962C8B-B14F-4D97-AF65-F5344CB8AC3E}">
        <p14:creationId xmlns:p14="http://schemas.microsoft.com/office/powerpoint/2010/main" val="233013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9BBD-D1AE-366C-BFB8-C23630628B7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8510DB2-90BE-F9BD-1BB2-2A04F8E89C83}"/>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C386479-8823-F13F-F5CB-F0F857C3829E}"/>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Two slide intro to machine learning and AI</a:t>
            </a:r>
          </a:p>
        </p:txBody>
      </p:sp>
      <p:pic>
        <p:nvPicPr>
          <p:cNvPr id="5" name="Picture 4" descr="A diagram of machine learning&#10;&#10;Description automatically generated">
            <a:extLst>
              <a:ext uri="{FF2B5EF4-FFF2-40B4-BE49-F238E27FC236}">
                <a16:creationId xmlns:a16="http://schemas.microsoft.com/office/drawing/2014/main" id="{4CCB6C46-BCD5-DDEA-6D09-FFB43B0F9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784" y="801444"/>
            <a:ext cx="5096916" cy="5955115"/>
          </a:xfrm>
          <a:prstGeom prst="rect">
            <a:avLst/>
          </a:prstGeom>
        </p:spPr>
      </p:pic>
      <p:sp>
        <p:nvSpPr>
          <p:cNvPr id="9" name="TextBox 8">
            <a:extLst>
              <a:ext uri="{FF2B5EF4-FFF2-40B4-BE49-F238E27FC236}">
                <a16:creationId xmlns:a16="http://schemas.microsoft.com/office/drawing/2014/main" id="{7AD7E0C4-7FE2-A4B4-4F51-40C1F23BC93A}"/>
              </a:ext>
            </a:extLst>
          </p:cNvPr>
          <p:cNvSpPr txBox="1"/>
          <p:nvPr/>
        </p:nvSpPr>
        <p:spPr>
          <a:xfrm>
            <a:off x="219297" y="1332178"/>
            <a:ext cx="5559500" cy="4893647"/>
          </a:xfrm>
          <a:prstGeom prst="rect">
            <a:avLst/>
          </a:prstGeom>
          <a:noFill/>
        </p:spPr>
        <p:txBody>
          <a:bodyPr wrap="square">
            <a:spAutoFit/>
          </a:bodyPr>
          <a:lstStyle/>
          <a:p>
            <a:pPr algn="ctr"/>
            <a:r>
              <a:rPr lang="en-US" sz="2400" dirty="0">
                <a:latin typeface="Calibri" panose="020F0502020204030204" pitchFamily="34" charset="0"/>
                <a:ea typeface="Calibri" panose="020F0502020204030204" pitchFamily="34" charset="0"/>
                <a:cs typeface="Calibri" panose="020F0502020204030204" pitchFamily="34" charset="0"/>
              </a:rPr>
              <a:t>This chart provides an overview of the main branches of machine learning, including supervised, unsupervised, and reinforcement learning, and the types of tasks and algorithms within each. Supervised learning is divided into classification (e.g., Naïve Bayes, Random Forest) and regression (e.g., Linear Regression), while unsupervised learning focuses on clustering (e.g., K-Means) and association (e.g., </a:t>
            </a:r>
            <a:r>
              <a:rPr lang="en-US" sz="2400" dirty="0" err="1">
                <a:latin typeface="Calibri" panose="020F0502020204030204" pitchFamily="34" charset="0"/>
                <a:ea typeface="Calibri" panose="020F0502020204030204" pitchFamily="34" charset="0"/>
                <a:cs typeface="Calibri" panose="020F0502020204030204" pitchFamily="34" charset="0"/>
              </a:rPr>
              <a:t>Apriori</a:t>
            </a:r>
            <a:r>
              <a:rPr lang="en-US" sz="2400" dirty="0">
                <a:latin typeface="Calibri" panose="020F0502020204030204" pitchFamily="34" charset="0"/>
                <a:ea typeface="Calibri" panose="020F0502020204030204" pitchFamily="34" charset="0"/>
                <a:cs typeface="Calibri" panose="020F0502020204030204" pitchFamily="34" charset="0"/>
              </a:rPr>
              <a:t> Algorithm). Reinforcement learning is categorized into model-free and model-based strategies.</a:t>
            </a:r>
          </a:p>
        </p:txBody>
      </p:sp>
    </p:spTree>
    <p:extLst>
      <p:ext uri="{BB962C8B-B14F-4D97-AF65-F5344CB8AC3E}">
        <p14:creationId xmlns:p14="http://schemas.microsoft.com/office/powerpoint/2010/main" val="372797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B0861-F68C-DE78-C491-604897032D0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45FC5F2-145E-A531-48D2-9CF6C1EAC2D9}"/>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2D4567B-2527-DF4D-E93C-2600B78B308E}"/>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Two slide intro to machine learning and AI</a:t>
            </a:r>
          </a:p>
        </p:txBody>
      </p:sp>
      <p:sp>
        <p:nvSpPr>
          <p:cNvPr id="10" name="TextBox 9">
            <a:extLst>
              <a:ext uri="{FF2B5EF4-FFF2-40B4-BE49-F238E27FC236}">
                <a16:creationId xmlns:a16="http://schemas.microsoft.com/office/drawing/2014/main" id="{2E81EB45-422E-E394-0F3C-001ABFF66589}"/>
              </a:ext>
            </a:extLst>
          </p:cNvPr>
          <p:cNvSpPr txBox="1"/>
          <p:nvPr/>
        </p:nvSpPr>
        <p:spPr>
          <a:xfrm>
            <a:off x="1044967" y="1278335"/>
            <a:ext cx="9954414" cy="5078313"/>
          </a:xfrm>
          <a:prstGeom prst="rect">
            <a:avLst/>
          </a:prstGeom>
          <a:noFill/>
        </p:spPr>
        <p:txBody>
          <a:bodyPr wrap="square">
            <a:spAutoFit/>
          </a:bodyPr>
          <a:lstStyle/>
          <a:p>
            <a:pPr>
              <a:spcAft>
                <a:spcPts val="1200"/>
              </a:spcAft>
            </a:pPr>
            <a:r>
              <a:rPr lang="en-US" sz="2400" b="1" dirty="0"/>
              <a:t>What is AI?</a:t>
            </a:r>
            <a:endParaRPr lang="en-US" sz="2400" dirty="0"/>
          </a:p>
          <a:p>
            <a:pPr>
              <a:spcAft>
                <a:spcPts val="1200"/>
              </a:spcAft>
              <a:buFont typeface="Arial" panose="020B0604020202020204" pitchFamily="34" charset="0"/>
              <a:buChar char="•"/>
            </a:pPr>
            <a:r>
              <a:rPr lang="en-US" sz="2400" dirty="0"/>
              <a:t>Artificial Intelligence (AI) refers to the simulation of human intelligence in machines to perform tasks like reasoning, problem-solving, and learning.</a:t>
            </a:r>
          </a:p>
          <a:p>
            <a:pPr>
              <a:spcAft>
                <a:spcPts val="1200"/>
              </a:spcAft>
              <a:buFont typeface="Arial" panose="020B0604020202020204" pitchFamily="34" charset="0"/>
              <a:buChar char="•"/>
            </a:pPr>
            <a:r>
              <a:rPr lang="en-US" sz="2400" dirty="0"/>
              <a:t>AI encompasses a broad range of techniques, including rule-based systems and machine learning.</a:t>
            </a:r>
          </a:p>
          <a:p>
            <a:pPr>
              <a:spcAft>
                <a:spcPts val="1200"/>
              </a:spcAft>
            </a:pPr>
            <a:endParaRPr lang="en-US" sz="2400" dirty="0"/>
          </a:p>
          <a:p>
            <a:pPr>
              <a:spcAft>
                <a:spcPts val="1200"/>
              </a:spcAft>
            </a:pPr>
            <a:r>
              <a:rPr lang="en-US" sz="2400" b="1" dirty="0"/>
              <a:t>What is Machine Learning (ML)?</a:t>
            </a:r>
            <a:endParaRPr lang="en-US" sz="2400" dirty="0"/>
          </a:p>
          <a:p>
            <a:pPr>
              <a:spcAft>
                <a:spcPts val="1200"/>
              </a:spcAft>
              <a:buFont typeface="Arial" panose="020B0604020202020204" pitchFamily="34" charset="0"/>
              <a:buChar char="•"/>
            </a:pPr>
            <a:r>
              <a:rPr lang="en-US" sz="2400" dirty="0"/>
              <a:t>A subset of AI that enables systems to learn patterns from data without being explicitly programmed.</a:t>
            </a:r>
          </a:p>
          <a:p>
            <a:pPr>
              <a:spcAft>
                <a:spcPts val="1200"/>
              </a:spcAft>
              <a:buFont typeface="Arial" panose="020B0604020202020204" pitchFamily="34" charset="0"/>
              <a:buChar char="•"/>
            </a:pPr>
            <a:r>
              <a:rPr lang="en-US" sz="2400" dirty="0"/>
              <a:t>Focuses on creating algorithms that improve performance on a task over time with more data.</a:t>
            </a:r>
          </a:p>
        </p:txBody>
      </p:sp>
    </p:spTree>
    <p:extLst>
      <p:ext uri="{BB962C8B-B14F-4D97-AF65-F5344CB8AC3E}">
        <p14:creationId xmlns:p14="http://schemas.microsoft.com/office/powerpoint/2010/main" val="5486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E0CA-5F02-F2A6-6AD6-97BC2C384DF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DCA6357-21B7-7B28-5C5D-5A51AB8E1B49}"/>
              </a:ext>
            </a:extLst>
          </p:cNvPr>
          <p:cNvSpPr/>
          <p:nvPr/>
        </p:nvSpPr>
        <p:spPr>
          <a:xfrm>
            <a:off x="0" y="0"/>
            <a:ext cx="12192000" cy="801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E1FB259-F2AB-FE74-C28A-2EE0DDD44D8D}"/>
              </a:ext>
            </a:extLst>
          </p:cNvPr>
          <p:cNvSpPr>
            <a:spLocks noChangeArrowheads="1"/>
          </p:cNvSpPr>
          <p:nvPr/>
        </p:nvSpPr>
        <p:spPr bwMode="auto">
          <a:xfrm>
            <a:off x="29339" y="101441"/>
            <a:ext cx="12155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0" fontAlgn="base" hangingPunct="0">
              <a:spcBef>
                <a:spcPct val="0"/>
              </a:spcBef>
              <a:spcAft>
                <a:spcPct val="0"/>
              </a:spcAft>
              <a:buNone/>
            </a:pPr>
            <a:r>
              <a:rPr lang="en-US" altLang="zh-CN" dirty="0">
                <a:solidFill>
                  <a:schemeClr val="bg1"/>
                </a:solidFill>
                <a:latin typeface="Calibri" panose="020F0502020204030204" pitchFamily="34" charset="0"/>
                <a:ea typeface="Calibri" panose="020F0502020204030204" pitchFamily="34" charset="0"/>
                <a:cs typeface="Calibri" panose="020F0502020204030204" pitchFamily="34" charset="0"/>
              </a:rPr>
              <a:t>Pitfalls and Limitations of Machine Learning</a:t>
            </a:r>
          </a:p>
        </p:txBody>
      </p:sp>
      <p:sp>
        <p:nvSpPr>
          <p:cNvPr id="10" name="TextBox 9">
            <a:extLst>
              <a:ext uri="{FF2B5EF4-FFF2-40B4-BE49-F238E27FC236}">
                <a16:creationId xmlns:a16="http://schemas.microsoft.com/office/drawing/2014/main" id="{40763372-025D-E869-5047-7182195002C6}"/>
              </a:ext>
            </a:extLst>
          </p:cNvPr>
          <p:cNvSpPr txBox="1"/>
          <p:nvPr/>
        </p:nvSpPr>
        <p:spPr>
          <a:xfrm>
            <a:off x="29339" y="878027"/>
            <a:ext cx="12162661" cy="5878532"/>
          </a:xfrm>
          <a:prstGeom prst="rect">
            <a:avLst/>
          </a:prstGeom>
          <a:noFill/>
        </p:spPr>
        <p:txBody>
          <a:bodyPr wrap="square">
            <a:spAutoFit/>
          </a:bodyPr>
          <a:lstStyle/>
          <a:p>
            <a:pPr>
              <a:spcAft>
                <a:spcPts val="600"/>
              </a:spcAft>
            </a:pPr>
            <a:r>
              <a:rPr lang="en-US" sz="2400" b="1" dirty="0"/>
              <a:t>Data Quality and Quantity</a:t>
            </a:r>
            <a:endParaRPr lang="en-US" sz="2400" dirty="0"/>
          </a:p>
          <a:p>
            <a:pPr lvl="1">
              <a:spcAft>
                <a:spcPts val="600"/>
              </a:spcAft>
              <a:buFont typeface="Arial" panose="020B0604020202020204" pitchFamily="34" charset="0"/>
              <a:buChar char="•"/>
            </a:pPr>
            <a:r>
              <a:rPr lang="en-US" sz="2400" dirty="0"/>
              <a:t> Imbalanced Datasets: Limited samples for certain traits can bias model predictions.</a:t>
            </a:r>
          </a:p>
          <a:p>
            <a:pPr lvl="1">
              <a:spcAft>
                <a:spcPts val="600"/>
              </a:spcAft>
              <a:buFont typeface="Arial" panose="020B0604020202020204" pitchFamily="34" charset="0"/>
              <a:buChar char="•"/>
            </a:pPr>
            <a:r>
              <a:rPr lang="en-US" sz="2400" dirty="0"/>
              <a:t> Noise in Data: Experimental variability and errors in omics datasets can lead to unreliable predictions.</a:t>
            </a:r>
          </a:p>
          <a:p>
            <a:pPr lvl="1">
              <a:spcAft>
                <a:spcPts val="600"/>
              </a:spcAft>
              <a:buFont typeface="Arial" panose="020B0604020202020204" pitchFamily="34" charset="0"/>
              <a:buChar char="•"/>
            </a:pPr>
            <a:r>
              <a:rPr lang="en-US" sz="2400" dirty="0"/>
              <a:t> Small Datasets: Machine learning models often require large, labeled datasets, which can be a limitation for rare or under-studied plant species.</a:t>
            </a:r>
          </a:p>
          <a:p>
            <a:pPr>
              <a:spcAft>
                <a:spcPts val="600"/>
              </a:spcAft>
            </a:pPr>
            <a:r>
              <a:rPr lang="en-US" sz="2400" b="1" dirty="0"/>
              <a:t>Overfitting and Generalizability</a:t>
            </a:r>
            <a:endParaRPr lang="en-US" sz="2400" dirty="0"/>
          </a:p>
          <a:p>
            <a:pPr lvl="1">
              <a:spcAft>
                <a:spcPts val="600"/>
              </a:spcAft>
              <a:buFont typeface="Arial" panose="020B0604020202020204" pitchFamily="34" charset="0"/>
              <a:buChar char="•"/>
            </a:pPr>
            <a:r>
              <a:rPr lang="en-US" sz="2400" dirty="0"/>
              <a:t> Models trained on specific datasets may overfit and fail to generalize to new genotypes or environmental conditions.</a:t>
            </a:r>
          </a:p>
          <a:p>
            <a:pPr>
              <a:spcAft>
                <a:spcPts val="600"/>
              </a:spcAft>
            </a:pPr>
            <a:r>
              <a:rPr lang="en-US" sz="2400" b="1" dirty="0"/>
              <a:t>Biological Interpretability</a:t>
            </a:r>
            <a:endParaRPr lang="en-US" sz="2400" dirty="0"/>
          </a:p>
          <a:p>
            <a:pPr lvl="1">
              <a:spcAft>
                <a:spcPts val="600"/>
              </a:spcAft>
              <a:buFont typeface="Arial" panose="020B0604020202020204" pitchFamily="34" charset="0"/>
              <a:buChar char="•"/>
            </a:pPr>
            <a:r>
              <a:rPr lang="en-US" sz="2400" dirty="0"/>
              <a:t> Many ML models, especially deep learning, act as "black boxes," making it challenging to interpret biological mechanisms.</a:t>
            </a:r>
          </a:p>
          <a:p>
            <a:pPr lvl="1">
              <a:spcAft>
                <a:spcPts val="600"/>
              </a:spcAft>
              <a:buFont typeface="Arial" panose="020B0604020202020204" pitchFamily="34" charset="0"/>
              <a:buChar char="•"/>
            </a:pPr>
            <a:r>
              <a:rPr lang="en-US" sz="2400" dirty="0"/>
              <a:t> Results may not always align with biological intuition, requiring validation through experiments.</a:t>
            </a:r>
          </a:p>
        </p:txBody>
      </p:sp>
    </p:spTree>
    <p:extLst>
      <p:ext uri="{BB962C8B-B14F-4D97-AF65-F5344CB8AC3E}">
        <p14:creationId xmlns:p14="http://schemas.microsoft.com/office/powerpoint/2010/main" val="1232405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4895</TotalTime>
  <Words>1324</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vt:lpstr>
      <vt:lpstr>Courier New</vt:lpstr>
      <vt:lpstr>Symbol</vt:lpstr>
      <vt:lpstr>Office Theme</vt:lpstr>
      <vt:lpstr>The frontiers of Plant Genomics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VanBuren</dc:creator>
  <cp:lastModifiedBy>Robert VanBuren</cp:lastModifiedBy>
  <cp:revision>25</cp:revision>
  <dcterms:created xsi:type="dcterms:W3CDTF">2024-07-30T02:11:43Z</dcterms:created>
  <dcterms:modified xsi:type="dcterms:W3CDTF">2024-11-18T14:54:52Z</dcterms:modified>
</cp:coreProperties>
</file>